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677" r:id="rId2"/>
  </p:sldMasterIdLst>
  <p:notesMasterIdLst>
    <p:notesMasterId r:id="rId42"/>
  </p:notesMasterIdLst>
  <p:handoutMasterIdLst>
    <p:handoutMasterId r:id="rId43"/>
  </p:handoutMasterIdLst>
  <p:sldIdLst>
    <p:sldId id="285" r:id="rId3"/>
    <p:sldId id="299" r:id="rId4"/>
    <p:sldId id="287" r:id="rId5"/>
    <p:sldId id="259" r:id="rId6"/>
    <p:sldId id="260" r:id="rId7"/>
    <p:sldId id="529" r:id="rId8"/>
    <p:sldId id="530" r:id="rId9"/>
    <p:sldId id="270" r:id="rId10"/>
    <p:sldId id="533" r:id="rId11"/>
    <p:sldId id="271" r:id="rId12"/>
    <p:sldId id="273" r:id="rId13"/>
    <p:sldId id="272" r:id="rId14"/>
    <p:sldId id="506" r:id="rId15"/>
    <p:sldId id="507" r:id="rId16"/>
    <p:sldId id="508" r:id="rId17"/>
    <p:sldId id="509" r:id="rId18"/>
    <p:sldId id="510" r:id="rId19"/>
    <p:sldId id="527" r:id="rId20"/>
    <p:sldId id="528" r:id="rId21"/>
    <p:sldId id="531" r:id="rId22"/>
    <p:sldId id="534" r:id="rId23"/>
    <p:sldId id="511" r:id="rId24"/>
    <p:sldId id="512" r:id="rId25"/>
    <p:sldId id="517" r:id="rId26"/>
    <p:sldId id="532" r:id="rId27"/>
    <p:sldId id="518" r:id="rId28"/>
    <p:sldId id="513" r:id="rId29"/>
    <p:sldId id="519" r:id="rId30"/>
    <p:sldId id="514" r:id="rId31"/>
    <p:sldId id="520" r:id="rId32"/>
    <p:sldId id="521" r:id="rId33"/>
    <p:sldId id="522" r:id="rId34"/>
    <p:sldId id="523" r:id="rId35"/>
    <p:sldId id="524" r:id="rId36"/>
    <p:sldId id="526" r:id="rId37"/>
    <p:sldId id="525" r:id="rId38"/>
    <p:sldId id="288" r:id="rId39"/>
    <p:sldId id="291" r:id="rId40"/>
    <p:sldId id="284" r:id="rId41"/>
  </p:sldIdLst>
  <p:sldSz cx="12192000" cy="6858000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Lucida Console" panose="020B0609040504020204" pitchFamily="49" charset="0"/>
      <p:regular r:id="rId48"/>
    </p:embeddedFont>
    <p:embeddedFont>
      <p:font typeface="Poppins" pitchFamily="2" charset="77"/>
      <p:regular r:id="rId49"/>
      <p:bold r:id="rId50"/>
      <p:italic r:id="rId51"/>
      <p:boldItalic r:id="rId52"/>
    </p:embeddedFont>
    <p:embeddedFont>
      <p:font typeface="Teko" panose="02000000000000000000" pitchFamily="2" charset="77"/>
      <p:regular r:id="rId53"/>
      <p:bold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270033F-CEE1-4951-A3C0-FDB2C7B250D9}">
  <a:tblStyle styleId="{0270033F-CEE1-4951-A3C0-FDB2C7B250D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dk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94702"/>
  </p:normalViewPr>
  <p:slideViewPr>
    <p:cSldViewPr snapToGrid="0" snapToObjects="1">
      <p:cViewPr varScale="1">
        <p:scale>
          <a:sx n="136" d="100"/>
          <a:sy n="136" d="100"/>
        </p:scale>
        <p:origin x="13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59" d="100"/>
          <a:sy n="159" d="100"/>
        </p:scale>
        <p:origin x="561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3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6.fntdata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614FF6-18AF-F0FD-AA7C-40C7336F1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C3A6CB-B277-B291-FC08-615F875491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93146A-A04A-5649-B53E-68B0832A4037}" type="datetimeFigureOut">
              <a:rPr lang="en-US" smtClean="0"/>
              <a:t>4/20/23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18AB55-59A5-77E6-D08E-980F0A2DBD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BD6B08-0A20-B462-89E8-B8043D4D975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BB1B32-1325-9748-A230-73BF71BFC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686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008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0eb85ed9e4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0eb85ed9e4_0_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g10eb85ed9e4_0_2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7091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0eb85ed9e4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0eb85ed9e4_0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g10eb85ed9e4_0_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2501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00" cy="432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1181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00" cy="432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2457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00" cy="432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854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0eb85ed9e4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0eb85ed9e4_0_2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g10eb85ed9e4_0_2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2043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7737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288324" y="173595"/>
            <a:ext cx="11615351" cy="902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ctrTitle"/>
          </p:nvPr>
        </p:nvSpPr>
        <p:spPr>
          <a:xfrm>
            <a:off x="1524000" y="2091143"/>
            <a:ext cx="9144000" cy="1532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Teko"/>
              <a:buNone/>
              <a:defRPr sz="48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8"/>
          <p:cNvSpPr txBox="1">
            <a:spLocks noGrp="1"/>
          </p:cNvSpPr>
          <p:nvPr>
            <p:ph type="subTitle" idx="1"/>
          </p:nvPr>
        </p:nvSpPr>
        <p:spPr>
          <a:xfrm>
            <a:off x="1524000" y="3716100"/>
            <a:ext cx="91440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28" name="Google Shape;228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49385" y="466186"/>
            <a:ext cx="3093229" cy="1370418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8"/>
          <p:cNvSpPr txBox="1">
            <a:spLocks noGrp="1"/>
          </p:cNvSpPr>
          <p:nvPr>
            <p:ph type="subTitle" idx="2"/>
          </p:nvPr>
        </p:nvSpPr>
        <p:spPr>
          <a:xfrm>
            <a:off x="1524000" y="4649150"/>
            <a:ext cx="91440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0" name="Google Shape;230;p28"/>
          <p:cNvSpPr txBox="1">
            <a:spLocks noGrp="1"/>
          </p:cNvSpPr>
          <p:nvPr>
            <p:ph type="subTitle" idx="3"/>
          </p:nvPr>
        </p:nvSpPr>
        <p:spPr>
          <a:xfrm>
            <a:off x="1524000" y="5047850"/>
            <a:ext cx="91440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84911" y="903475"/>
            <a:ext cx="2343450" cy="333632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0"/>
          <p:cNvSpPr txBox="1"/>
          <p:nvPr/>
        </p:nvSpPr>
        <p:spPr>
          <a:xfrm>
            <a:off x="2757600" y="4457225"/>
            <a:ext cx="6676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2"/>
                </a:solidFill>
                <a:latin typeface="Teko"/>
                <a:ea typeface="Teko"/>
                <a:cs typeface="Teko"/>
                <a:sym typeface="Teko"/>
              </a:rPr>
              <a:t>THANK YOU</a:t>
            </a:r>
            <a:endParaRPr sz="4800" b="1">
              <a:solidFill>
                <a:schemeClr val="lt2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Overview - Text">
  <p:cSld name="Content Overview - 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"/>
          <p:cNvSpPr txBox="1">
            <a:spLocks noGrp="1"/>
          </p:cNvSpPr>
          <p:nvPr>
            <p:ph type="title"/>
          </p:nvPr>
        </p:nvSpPr>
        <p:spPr>
          <a:xfrm>
            <a:off x="288324" y="173595"/>
            <a:ext cx="11615351" cy="902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Me">
  <p:cSld name="Contact Me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"/>
          <p:cNvSpPr txBox="1"/>
          <p:nvPr/>
        </p:nvSpPr>
        <p:spPr>
          <a:xfrm>
            <a:off x="6353432" y="173595"/>
            <a:ext cx="5581135" cy="1287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Click to edit Master title style</a:t>
            </a:r>
            <a:endParaRPr/>
          </a:p>
        </p:txBody>
      </p:sp>
      <p:sp>
        <p:nvSpPr>
          <p:cNvPr id="180" name="Google Shape;180;p21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1" name="Google Shape;181;p21"/>
          <p:cNvSpPr txBox="1">
            <a:spLocks noGrp="1"/>
          </p:cNvSpPr>
          <p:nvPr>
            <p:ph type="body" idx="1"/>
          </p:nvPr>
        </p:nvSpPr>
        <p:spPr>
          <a:xfrm>
            <a:off x="4722649" y="2474376"/>
            <a:ext cx="5882032" cy="669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 b="1" i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2" name="Google Shape;182;p21"/>
          <p:cNvSpPr txBox="1">
            <a:spLocks noGrp="1"/>
          </p:cNvSpPr>
          <p:nvPr>
            <p:ph type="body" idx="2"/>
          </p:nvPr>
        </p:nvSpPr>
        <p:spPr>
          <a:xfrm>
            <a:off x="4722649" y="3233200"/>
            <a:ext cx="5882032" cy="386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 b="0" i="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3" name="Google Shape;183;p21"/>
          <p:cNvSpPr txBox="1">
            <a:spLocks noGrp="1"/>
          </p:cNvSpPr>
          <p:nvPr>
            <p:ph type="title"/>
          </p:nvPr>
        </p:nvSpPr>
        <p:spPr>
          <a:xfrm>
            <a:off x="288324" y="173595"/>
            <a:ext cx="11615351" cy="902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1"/>
          <p:cNvSpPr txBox="1">
            <a:spLocks noGrp="1"/>
          </p:cNvSpPr>
          <p:nvPr>
            <p:ph type="body" idx="3"/>
          </p:nvPr>
        </p:nvSpPr>
        <p:spPr>
          <a:xfrm>
            <a:off x="4722649" y="3913310"/>
            <a:ext cx="5882032" cy="386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0" i="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">
  <p:cSld name="Questions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/>
          <p:nvPr/>
        </p:nvSpPr>
        <p:spPr>
          <a:xfrm rot="10800000">
            <a:off x="4832491" y="2519839"/>
            <a:ext cx="829273" cy="829273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2"/>
          <p:cNvSpPr/>
          <p:nvPr/>
        </p:nvSpPr>
        <p:spPr>
          <a:xfrm>
            <a:off x="1979112" y="1352810"/>
            <a:ext cx="4559474" cy="157828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2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9" name="Google Shape;189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77817" y="2796732"/>
            <a:ext cx="2198361" cy="3129763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2"/>
          <p:cNvSpPr txBox="1">
            <a:spLocks noGrp="1"/>
          </p:cNvSpPr>
          <p:nvPr>
            <p:ph type="ctrTitle"/>
          </p:nvPr>
        </p:nvSpPr>
        <p:spPr>
          <a:xfrm>
            <a:off x="1979112" y="1786265"/>
            <a:ext cx="4559474" cy="829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Teko"/>
              <a:buNone/>
              <a:defRPr sz="48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ts">
  <p:cSld name="Fonts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8" name="Google Shape;198;p24"/>
          <p:cNvSpPr txBox="1"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370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 b="1" i="0">
                <a:solidFill>
                  <a:schemeClr val="accent6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9" name="Google Shape;199;p24"/>
          <p:cNvSpPr txBox="1">
            <a:spLocks noGrp="1"/>
          </p:cNvSpPr>
          <p:nvPr>
            <p:ph type="ctrTitle"/>
          </p:nvPr>
        </p:nvSpPr>
        <p:spPr>
          <a:xfrm>
            <a:off x="1524000" y="394610"/>
            <a:ext cx="9144000" cy="1532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4"/>
          <p:cNvSpPr txBox="1"/>
          <p:nvPr/>
        </p:nvSpPr>
        <p:spPr>
          <a:xfrm>
            <a:off x="1524000" y="3685183"/>
            <a:ext cx="9144000" cy="370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Poppins (Body Text)</a:t>
            </a:r>
            <a:endParaRPr/>
          </a:p>
        </p:txBody>
      </p:sp>
      <p:sp>
        <p:nvSpPr>
          <p:cNvPr id="201" name="Google Shape;201;p24"/>
          <p:cNvSpPr txBox="1"/>
          <p:nvPr/>
        </p:nvSpPr>
        <p:spPr>
          <a:xfrm>
            <a:off x="1524000" y="2994612"/>
            <a:ext cx="9144000" cy="370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https://fonts.google.com/specimen/Teko</a:t>
            </a:r>
            <a:endParaRPr/>
          </a:p>
        </p:txBody>
      </p:sp>
      <p:sp>
        <p:nvSpPr>
          <p:cNvPr id="202" name="Google Shape;202;p24"/>
          <p:cNvSpPr txBox="1"/>
          <p:nvPr/>
        </p:nvSpPr>
        <p:spPr>
          <a:xfrm>
            <a:off x="1524000" y="4077977"/>
            <a:ext cx="9144000" cy="370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https://fonts.google.com/specimen/Poppins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rs">
  <p:cSld name="Color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5" name="Google Shape;205;p25"/>
          <p:cNvSpPr txBox="1">
            <a:spLocks noGrp="1"/>
          </p:cNvSpPr>
          <p:nvPr>
            <p:ph type="ctrTitle"/>
          </p:nvPr>
        </p:nvSpPr>
        <p:spPr>
          <a:xfrm>
            <a:off x="1524000" y="394610"/>
            <a:ext cx="9144000" cy="1532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5"/>
          <p:cNvSpPr/>
          <p:nvPr/>
        </p:nvSpPr>
        <p:spPr>
          <a:xfrm>
            <a:off x="917977" y="2577503"/>
            <a:ext cx="1507435" cy="150743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5"/>
          <p:cNvSpPr/>
          <p:nvPr/>
        </p:nvSpPr>
        <p:spPr>
          <a:xfrm>
            <a:off x="7536826" y="2577503"/>
            <a:ext cx="1507435" cy="150743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5"/>
          <p:cNvSpPr txBox="1"/>
          <p:nvPr/>
        </p:nvSpPr>
        <p:spPr>
          <a:xfrm>
            <a:off x="1002459" y="4293469"/>
            <a:ext cx="1338470" cy="370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Light Blue</a:t>
            </a:r>
            <a:endParaRPr/>
          </a:p>
        </p:txBody>
      </p:sp>
      <p:sp>
        <p:nvSpPr>
          <p:cNvPr id="209" name="Google Shape;209;p25"/>
          <p:cNvSpPr txBox="1"/>
          <p:nvPr/>
        </p:nvSpPr>
        <p:spPr>
          <a:xfrm>
            <a:off x="7621308" y="4293469"/>
            <a:ext cx="1338470" cy="370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Links</a:t>
            </a:r>
            <a:endParaRPr/>
          </a:p>
        </p:txBody>
      </p:sp>
      <p:sp>
        <p:nvSpPr>
          <p:cNvPr id="210" name="Google Shape;210;p25"/>
          <p:cNvSpPr/>
          <p:nvPr/>
        </p:nvSpPr>
        <p:spPr>
          <a:xfrm>
            <a:off x="5330543" y="2577503"/>
            <a:ext cx="1507435" cy="150743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5"/>
          <p:cNvSpPr txBox="1"/>
          <p:nvPr/>
        </p:nvSpPr>
        <p:spPr>
          <a:xfrm>
            <a:off x="3208742" y="4293469"/>
            <a:ext cx="1338470" cy="370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Dark Blue</a:t>
            </a:r>
            <a:endParaRPr/>
          </a:p>
        </p:txBody>
      </p:sp>
      <p:sp>
        <p:nvSpPr>
          <p:cNvPr id="212" name="Google Shape;212;p25"/>
          <p:cNvSpPr/>
          <p:nvPr/>
        </p:nvSpPr>
        <p:spPr>
          <a:xfrm>
            <a:off x="3124260" y="2577503"/>
            <a:ext cx="1507435" cy="150743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5"/>
          <p:cNvSpPr txBox="1"/>
          <p:nvPr/>
        </p:nvSpPr>
        <p:spPr>
          <a:xfrm>
            <a:off x="5415025" y="4293469"/>
            <a:ext cx="1338470" cy="370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Accent</a:t>
            </a:r>
            <a:endParaRPr/>
          </a:p>
        </p:txBody>
      </p:sp>
      <p:sp>
        <p:nvSpPr>
          <p:cNvPr id="214" name="Google Shape;214;p25"/>
          <p:cNvSpPr/>
          <p:nvPr/>
        </p:nvSpPr>
        <p:spPr>
          <a:xfrm>
            <a:off x="9743109" y="2577503"/>
            <a:ext cx="1507435" cy="150743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5"/>
          <p:cNvSpPr txBox="1"/>
          <p:nvPr/>
        </p:nvSpPr>
        <p:spPr>
          <a:xfrm>
            <a:off x="9827591" y="4293469"/>
            <a:ext cx="1338470" cy="370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Body Text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>
            <a:spLocks noGrp="1"/>
          </p:cNvSpPr>
          <p:nvPr>
            <p:ph type="title"/>
          </p:nvPr>
        </p:nvSpPr>
        <p:spPr>
          <a:xfrm>
            <a:off x="288324" y="173595"/>
            <a:ext cx="11615351" cy="902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6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9" name="Google Shape;219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6357" y="1344386"/>
            <a:ext cx="647700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AF018-3E50-4BAB-988F-514BC85ACC24}" type="datetimeFigureOut">
              <a:rPr lang="en-US" smtClean="0"/>
              <a:t>4/20/23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910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AF018-3E50-4BAB-988F-514BC85ACC24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536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288324" y="173595"/>
            <a:ext cx="11615351" cy="902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288324" y="1507524"/>
            <a:ext cx="11065476" cy="4669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1480735" y="6181319"/>
            <a:ext cx="492334" cy="4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pic>
        <p:nvPicPr>
          <p:cNvPr id="15" name="Google Shape;15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88325" y="5946290"/>
            <a:ext cx="2717827" cy="5876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7" r:id="rId3"/>
    <p:sldLayoutId id="2147483668" r:id="rId4"/>
    <p:sldLayoutId id="2147483670" r:id="rId5"/>
    <p:sldLayoutId id="2147483671" r:id="rId6"/>
    <p:sldLayoutId id="2147483672" r:id="rId7"/>
    <p:sldLayoutId id="2147483678" r:id="rId8"/>
    <p:sldLayoutId id="2147483679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7" descr="A picture containing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7647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7"/>
          <p:cNvSpPr txBox="1">
            <a:spLocks noGrp="1"/>
          </p:cNvSpPr>
          <p:nvPr>
            <p:ph type="title"/>
          </p:nvPr>
        </p:nvSpPr>
        <p:spPr>
          <a:xfrm>
            <a:off x="288324" y="173595"/>
            <a:ext cx="11615351" cy="902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4" name="Google Shape;224;p27"/>
          <p:cNvSpPr txBox="1">
            <a:spLocks noGrp="1"/>
          </p:cNvSpPr>
          <p:nvPr>
            <p:ph type="body" idx="1"/>
          </p:nvPr>
        </p:nvSpPr>
        <p:spPr>
          <a:xfrm>
            <a:off x="288324" y="1507524"/>
            <a:ext cx="11065476" cy="4669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5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k3d.io/" TargetMode="External"/><Relationship Id="rId7" Type="http://schemas.openxmlformats.org/officeDocument/2006/relationships/hyperlink" Target="https://github.com/kubernetes-sigs/kwok" TargetMode="External"/><Relationship Id="rId2" Type="http://schemas.openxmlformats.org/officeDocument/2006/relationships/hyperlink" Target="https://k3s.io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kind.sigs.k8s.io/" TargetMode="External"/><Relationship Id="rId5" Type="http://schemas.openxmlformats.org/officeDocument/2006/relationships/hyperlink" Target="https://docker.com/" TargetMode="External"/><Relationship Id="rId4" Type="http://schemas.openxmlformats.org/officeDocument/2006/relationships/hyperlink" Target="https://rancher.com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ode.com/products/kubernetes/" TargetMode="External"/><Relationship Id="rId2" Type="http://schemas.openxmlformats.org/officeDocument/2006/relationships/hyperlink" Target="https://www.digitalocean.com/products/kubernetes" TargetMode="Externa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rafana.com/" TargetMode="External"/><Relationship Id="rId2" Type="http://schemas.openxmlformats.org/officeDocument/2006/relationships/hyperlink" Target="https://www.elastic.co/what-is/elk-stack" TargetMode="Externa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zarf.dev/" TargetMode="External"/><Relationship Id="rId2" Type="http://schemas.openxmlformats.org/officeDocument/2006/relationships/hyperlink" Target="https://www.chainguard.dev/" TargetMode="Externa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twitter.com/memenetes/status/1637861860039876624" TargetMode="External"/><Relationship Id="rId5" Type="http://schemas.openxmlformats.org/officeDocument/2006/relationships/image" Target="../media/image27.png"/><Relationship Id="rId4" Type="http://schemas.openxmlformats.org/officeDocument/2006/relationships/hyperlink" Target="https://landscape.cncf.io/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architecture/cloud-controller/" TargetMode="External"/><Relationship Id="rId2" Type="http://schemas.openxmlformats.org/officeDocument/2006/relationships/hyperlink" Target="https://kubernetes.io/docs/reference/kubernetes-api/api-index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memenetes/status/1633876132855709697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twitter.com/memenetes/status/1631339227785969664" TargetMode="Externa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 txBox="1">
            <a:spLocks noGrp="1"/>
          </p:cNvSpPr>
          <p:nvPr>
            <p:ph type="ctrTitle"/>
          </p:nvPr>
        </p:nvSpPr>
        <p:spPr>
          <a:xfrm>
            <a:off x="1524000" y="2091143"/>
            <a:ext cx="9144000" cy="1532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Teko"/>
              <a:buNone/>
            </a:pPr>
            <a:r>
              <a:rPr lang="en-US" dirty="0"/>
              <a:t>Introduction to </a:t>
            </a:r>
            <a:r>
              <a:rPr lang="en-US" dirty="0" err="1"/>
              <a:t>AirGapped</a:t>
            </a:r>
            <a:r>
              <a:rPr lang="en-US" dirty="0"/>
              <a:t> Kubernetes</a:t>
            </a:r>
            <a:endParaRPr dirty="0"/>
          </a:p>
        </p:txBody>
      </p:sp>
      <p:sp>
        <p:nvSpPr>
          <p:cNvPr id="280" name="Google Shape;280;p34"/>
          <p:cNvSpPr txBox="1">
            <a:spLocks noGrp="1"/>
          </p:cNvSpPr>
          <p:nvPr>
            <p:ph type="subTitle" idx="1"/>
          </p:nvPr>
        </p:nvSpPr>
        <p:spPr>
          <a:xfrm>
            <a:off x="1524000" y="3716100"/>
            <a:ext cx="91440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dirty="0" err="1"/>
              <a:t>DevOpsDays</a:t>
            </a:r>
            <a:r>
              <a:rPr lang="en-US" dirty="0"/>
              <a:t> Birmingham, AL</a:t>
            </a:r>
            <a:endParaRPr dirty="0"/>
          </a:p>
        </p:txBody>
      </p:sp>
      <p:sp>
        <p:nvSpPr>
          <p:cNvPr id="281" name="Google Shape;281;p34"/>
          <p:cNvSpPr txBox="1">
            <a:spLocks noGrp="1"/>
          </p:cNvSpPr>
          <p:nvPr>
            <p:ph type="subTitle" idx="2"/>
          </p:nvPr>
        </p:nvSpPr>
        <p:spPr>
          <a:xfrm>
            <a:off x="1524000" y="4649150"/>
            <a:ext cx="9144000" cy="39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Jason L. van </a:t>
            </a:r>
            <a:r>
              <a:rPr lang="en-US" dirty="0" err="1"/>
              <a:t>Brackel</a:t>
            </a:r>
            <a:endParaRPr dirty="0"/>
          </a:p>
        </p:txBody>
      </p:sp>
      <p:sp>
        <p:nvSpPr>
          <p:cNvPr id="282" name="Google Shape;282;p34"/>
          <p:cNvSpPr txBox="1">
            <a:spLocks noGrp="1"/>
          </p:cNvSpPr>
          <p:nvPr>
            <p:ph type="subTitle" idx="3"/>
          </p:nvPr>
        </p:nvSpPr>
        <p:spPr>
          <a:xfrm>
            <a:off x="1524000" y="5047850"/>
            <a:ext cx="9144000" cy="39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21 April 2023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6301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BC1B5-5BED-4A5A-BC80-F06B60071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ReplicaSet</a:t>
            </a:r>
            <a:endParaRPr lang="en-US" dirty="0"/>
          </a:p>
        </p:txBody>
      </p:sp>
      <p:pic>
        <p:nvPicPr>
          <p:cNvPr id="21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4326BE04-5379-47DB-8007-71C1F0CB2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042" y="2750549"/>
            <a:ext cx="1933222" cy="2652888"/>
          </a:xfrm>
          <a:prstGeom prst="rect">
            <a:avLst/>
          </a:prstGeom>
        </p:spPr>
      </p:pic>
      <p:pic>
        <p:nvPicPr>
          <p:cNvPr id="2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DB07054-11AC-440C-A0D3-F38C8D29E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414" y="3981919"/>
            <a:ext cx="477309" cy="465314"/>
          </a:xfrm>
          <a:prstGeom prst="rect">
            <a:avLst/>
          </a:prstGeom>
        </p:spPr>
      </p:pic>
      <p:pic>
        <p:nvPicPr>
          <p:cNvPr id="2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BB7C42BC-34E8-48BF-8596-CB50393F6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051" y="3981917"/>
            <a:ext cx="477309" cy="465314"/>
          </a:xfrm>
          <a:prstGeom prst="rect">
            <a:avLst/>
          </a:prstGeom>
        </p:spPr>
      </p:pic>
      <p:pic>
        <p:nvPicPr>
          <p:cNvPr id="2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98C3D93-80F7-4C34-AE61-C71F2504E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413" y="4507558"/>
            <a:ext cx="477309" cy="465314"/>
          </a:xfrm>
          <a:prstGeom prst="rect">
            <a:avLst/>
          </a:prstGeom>
        </p:spPr>
      </p:pic>
      <p:pic>
        <p:nvPicPr>
          <p:cNvPr id="2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ABDEE142-7EAF-4946-BCED-7214E6F37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051" y="4507557"/>
            <a:ext cx="477309" cy="465314"/>
          </a:xfrm>
          <a:prstGeom prst="rect">
            <a:avLst/>
          </a:prstGeom>
        </p:spPr>
      </p:pic>
      <p:pic>
        <p:nvPicPr>
          <p:cNvPr id="2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DE2F15A-3A55-4AF7-B110-644558391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958" y="2768187"/>
            <a:ext cx="1933222" cy="2652888"/>
          </a:xfrm>
          <a:prstGeom prst="rect">
            <a:avLst/>
          </a:prstGeom>
        </p:spPr>
      </p:pic>
      <p:pic>
        <p:nvPicPr>
          <p:cNvPr id="2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C6C2B1B-FFED-413E-B7B3-2D368731B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331" y="3999557"/>
            <a:ext cx="477309" cy="465314"/>
          </a:xfrm>
          <a:prstGeom prst="rect">
            <a:avLst/>
          </a:prstGeom>
        </p:spPr>
      </p:pic>
      <p:pic>
        <p:nvPicPr>
          <p:cNvPr id="2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771C917-7D0A-4E7B-B7A2-623CE8443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967" y="3999555"/>
            <a:ext cx="477309" cy="465314"/>
          </a:xfrm>
          <a:prstGeom prst="rect">
            <a:avLst/>
          </a:prstGeom>
        </p:spPr>
      </p:pic>
      <p:pic>
        <p:nvPicPr>
          <p:cNvPr id="2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A6850B6-26FF-47B2-ADE1-EAFC4007F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330" y="4525197"/>
            <a:ext cx="477309" cy="465314"/>
          </a:xfrm>
          <a:prstGeom prst="rect">
            <a:avLst/>
          </a:prstGeom>
        </p:spPr>
      </p:pic>
      <p:pic>
        <p:nvPicPr>
          <p:cNvPr id="3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605506C-F78B-4EE3-B21F-5D2720F1F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967" y="4525195"/>
            <a:ext cx="477309" cy="465314"/>
          </a:xfrm>
          <a:prstGeom prst="rect">
            <a:avLst/>
          </a:prstGeom>
        </p:spPr>
      </p:pic>
      <p:pic>
        <p:nvPicPr>
          <p:cNvPr id="31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64709912-27F0-4634-BA11-00A2BA95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679" y="2747021"/>
            <a:ext cx="1933222" cy="2652888"/>
          </a:xfrm>
          <a:prstGeom prst="rect">
            <a:avLst/>
          </a:prstGeom>
        </p:spPr>
      </p:pic>
      <p:pic>
        <p:nvPicPr>
          <p:cNvPr id="3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FC096E6-DD58-42FD-AE96-7F2041DCF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54" y="3978391"/>
            <a:ext cx="477309" cy="465314"/>
          </a:xfrm>
          <a:prstGeom prst="rect">
            <a:avLst/>
          </a:prstGeom>
        </p:spPr>
      </p:pic>
      <p:pic>
        <p:nvPicPr>
          <p:cNvPr id="3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178BBCB0-B127-4895-8D8D-F509FB1AD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87" y="3978388"/>
            <a:ext cx="477309" cy="465314"/>
          </a:xfrm>
          <a:prstGeom prst="rect">
            <a:avLst/>
          </a:prstGeom>
        </p:spPr>
      </p:pic>
      <p:pic>
        <p:nvPicPr>
          <p:cNvPr id="3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1A16F3CB-02F0-498F-9444-496167EA0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54" y="4504031"/>
            <a:ext cx="477309" cy="465314"/>
          </a:xfrm>
          <a:prstGeom prst="rect">
            <a:avLst/>
          </a:prstGeom>
        </p:spPr>
      </p:pic>
      <p:pic>
        <p:nvPicPr>
          <p:cNvPr id="3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068D58E-37C4-4EF3-9DAB-FD474C04D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87" y="4504029"/>
            <a:ext cx="477309" cy="46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78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BC1B5-5BED-4A5A-BC80-F06B60071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ReplicaSet</a:t>
            </a:r>
            <a:endParaRPr lang="en-US" dirty="0"/>
          </a:p>
        </p:txBody>
      </p:sp>
      <p:pic>
        <p:nvPicPr>
          <p:cNvPr id="21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4326BE04-5379-47DB-8007-71C1F0CB2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042" y="2750549"/>
            <a:ext cx="1933222" cy="2652888"/>
          </a:xfrm>
          <a:prstGeom prst="rect">
            <a:avLst/>
          </a:prstGeom>
        </p:spPr>
      </p:pic>
      <p:pic>
        <p:nvPicPr>
          <p:cNvPr id="2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DB07054-11AC-440C-A0D3-F38C8D29E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414" y="3981919"/>
            <a:ext cx="477309" cy="465314"/>
          </a:xfrm>
          <a:prstGeom prst="rect">
            <a:avLst/>
          </a:prstGeom>
        </p:spPr>
      </p:pic>
      <p:pic>
        <p:nvPicPr>
          <p:cNvPr id="2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BB7C42BC-34E8-48BF-8596-CB50393F6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051" y="3981917"/>
            <a:ext cx="477309" cy="465314"/>
          </a:xfrm>
          <a:prstGeom prst="rect">
            <a:avLst/>
          </a:prstGeom>
        </p:spPr>
      </p:pic>
      <p:pic>
        <p:nvPicPr>
          <p:cNvPr id="2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98C3D93-80F7-4C34-AE61-C71F2504E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413" y="4507558"/>
            <a:ext cx="477309" cy="465314"/>
          </a:xfrm>
          <a:prstGeom prst="rect">
            <a:avLst/>
          </a:prstGeom>
        </p:spPr>
      </p:pic>
      <p:pic>
        <p:nvPicPr>
          <p:cNvPr id="2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ABDEE142-7EAF-4946-BCED-7214E6F37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051" y="4507557"/>
            <a:ext cx="477309" cy="465314"/>
          </a:xfrm>
          <a:prstGeom prst="rect">
            <a:avLst/>
          </a:prstGeom>
        </p:spPr>
      </p:pic>
      <p:pic>
        <p:nvPicPr>
          <p:cNvPr id="2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DE2F15A-3A55-4AF7-B110-644558391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958" y="2768187"/>
            <a:ext cx="1933222" cy="2652888"/>
          </a:xfrm>
          <a:prstGeom prst="rect">
            <a:avLst/>
          </a:prstGeom>
        </p:spPr>
      </p:pic>
      <p:pic>
        <p:nvPicPr>
          <p:cNvPr id="2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C6C2B1B-FFED-413E-B7B3-2D368731B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331" y="3999557"/>
            <a:ext cx="477309" cy="465314"/>
          </a:xfrm>
          <a:prstGeom prst="rect">
            <a:avLst/>
          </a:prstGeom>
        </p:spPr>
      </p:pic>
      <p:pic>
        <p:nvPicPr>
          <p:cNvPr id="2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771C917-7D0A-4E7B-B7A2-623CE8443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967" y="3999555"/>
            <a:ext cx="477309" cy="465314"/>
          </a:xfrm>
          <a:prstGeom prst="rect">
            <a:avLst/>
          </a:prstGeom>
        </p:spPr>
      </p:pic>
      <p:pic>
        <p:nvPicPr>
          <p:cNvPr id="2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A6850B6-26FF-47B2-ADE1-EAFC4007F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330" y="4525197"/>
            <a:ext cx="477309" cy="465314"/>
          </a:xfrm>
          <a:prstGeom prst="rect">
            <a:avLst/>
          </a:prstGeom>
        </p:spPr>
      </p:pic>
      <p:pic>
        <p:nvPicPr>
          <p:cNvPr id="3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605506C-F78B-4EE3-B21F-5D2720F1F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967" y="4525195"/>
            <a:ext cx="477309" cy="465314"/>
          </a:xfrm>
          <a:prstGeom prst="rect">
            <a:avLst/>
          </a:prstGeom>
        </p:spPr>
      </p:pic>
      <p:pic>
        <p:nvPicPr>
          <p:cNvPr id="31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64709912-27F0-4634-BA11-00A2BA95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679" y="2747021"/>
            <a:ext cx="1933222" cy="2652888"/>
          </a:xfrm>
          <a:prstGeom prst="rect">
            <a:avLst/>
          </a:prstGeom>
        </p:spPr>
      </p:pic>
      <p:pic>
        <p:nvPicPr>
          <p:cNvPr id="3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FC096E6-DD58-42FD-AE96-7F2041DCF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54" y="3978391"/>
            <a:ext cx="477309" cy="465314"/>
          </a:xfrm>
          <a:prstGeom prst="rect">
            <a:avLst/>
          </a:prstGeom>
        </p:spPr>
      </p:pic>
      <p:pic>
        <p:nvPicPr>
          <p:cNvPr id="3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178BBCB0-B127-4895-8D8D-F509FB1AD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87" y="3978388"/>
            <a:ext cx="477309" cy="465314"/>
          </a:xfrm>
          <a:prstGeom prst="rect">
            <a:avLst/>
          </a:prstGeom>
        </p:spPr>
      </p:pic>
      <p:pic>
        <p:nvPicPr>
          <p:cNvPr id="3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1A16F3CB-02F0-498F-9444-496167EA0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54" y="4504031"/>
            <a:ext cx="477309" cy="465314"/>
          </a:xfrm>
          <a:prstGeom prst="rect">
            <a:avLst/>
          </a:prstGeom>
        </p:spPr>
      </p:pic>
      <p:pic>
        <p:nvPicPr>
          <p:cNvPr id="3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068D58E-37C4-4EF3-9DAB-FD474C04D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87" y="4504029"/>
            <a:ext cx="477309" cy="465314"/>
          </a:xfrm>
          <a:prstGeom prst="rect">
            <a:avLst/>
          </a:prstGeom>
        </p:spPr>
      </p:pic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801E860D-E50F-4485-B8AE-0018055BABC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422722" y="6523177"/>
            <a:ext cx="395220" cy="274636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en-US" sz="9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188533C7-728B-4F03-91C1-98D12D0C8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042" y="2764883"/>
            <a:ext cx="1933222" cy="2652888"/>
          </a:xfrm>
          <a:prstGeom prst="rect">
            <a:avLst/>
          </a:prstGeom>
        </p:spPr>
      </p:pic>
      <p:pic>
        <p:nvPicPr>
          <p:cNvPr id="3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98134BB-084B-4D43-9021-11D3A6092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414" y="3996253"/>
            <a:ext cx="477309" cy="465314"/>
          </a:xfrm>
          <a:prstGeom prst="rect">
            <a:avLst/>
          </a:prstGeom>
        </p:spPr>
      </p:pic>
      <p:pic>
        <p:nvPicPr>
          <p:cNvPr id="3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DACA0AA7-D60A-4054-90FA-20E13283B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051" y="3996251"/>
            <a:ext cx="477309" cy="465314"/>
          </a:xfrm>
          <a:prstGeom prst="rect">
            <a:avLst/>
          </a:prstGeom>
        </p:spPr>
      </p:pic>
      <p:pic>
        <p:nvPicPr>
          <p:cNvPr id="3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46493C5-ABF8-461F-A030-1BA7EA033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413" y="4521892"/>
            <a:ext cx="477309" cy="465314"/>
          </a:xfrm>
          <a:prstGeom prst="rect">
            <a:avLst/>
          </a:prstGeom>
        </p:spPr>
      </p:pic>
      <p:pic>
        <p:nvPicPr>
          <p:cNvPr id="3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941664E-7FE8-4C7B-8130-B96C61F5D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051" y="4521891"/>
            <a:ext cx="477309" cy="465314"/>
          </a:xfrm>
          <a:prstGeom prst="rect">
            <a:avLst/>
          </a:prstGeom>
        </p:spPr>
      </p:pic>
      <p:pic>
        <p:nvPicPr>
          <p:cNvPr id="40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BE732FA9-BD65-4B27-924D-BAEA6CD3C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958" y="2782521"/>
            <a:ext cx="1933222" cy="2652888"/>
          </a:xfrm>
          <a:prstGeom prst="rect">
            <a:avLst/>
          </a:prstGeom>
        </p:spPr>
      </p:pic>
      <p:pic>
        <p:nvPicPr>
          <p:cNvPr id="4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8BA01F-7374-4AF3-BFCB-D72762278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331" y="4013891"/>
            <a:ext cx="477309" cy="465314"/>
          </a:xfrm>
          <a:prstGeom prst="rect">
            <a:avLst/>
          </a:prstGeom>
        </p:spPr>
      </p:pic>
      <p:pic>
        <p:nvPicPr>
          <p:cNvPr id="4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48D3E880-B498-4980-899F-98FFE020F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967" y="4013889"/>
            <a:ext cx="477309" cy="465314"/>
          </a:xfrm>
          <a:prstGeom prst="rect">
            <a:avLst/>
          </a:prstGeom>
        </p:spPr>
      </p:pic>
      <p:pic>
        <p:nvPicPr>
          <p:cNvPr id="4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0E42D0C-1B1F-4290-9498-3189E60E8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330" y="4539531"/>
            <a:ext cx="477309" cy="465314"/>
          </a:xfrm>
          <a:prstGeom prst="rect">
            <a:avLst/>
          </a:prstGeom>
        </p:spPr>
      </p:pic>
      <p:pic>
        <p:nvPicPr>
          <p:cNvPr id="4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C113B37-6C87-4B4F-BAF2-032327518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967" y="4539529"/>
            <a:ext cx="477309" cy="465314"/>
          </a:xfrm>
          <a:prstGeom prst="rect">
            <a:avLst/>
          </a:prstGeom>
        </p:spPr>
      </p:pic>
      <p:pic>
        <p:nvPicPr>
          <p:cNvPr id="45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6B3677DC-4707-4DB1-80D9-D8F982260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679" y="2761355"/>
            <a:ext cx="1933222" cy="2652888"/>
          </a:xfrm>
          <a:prstGeom prst="rect">
            <a:avLst/>
          </a:prstGeom>
        </p:spPr>
      </p:pic>
      <p:pic>
        <p:nvPicPr>
          <p:cNvPr id="4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1974CA1-F709-4E9C-9C16-81D8CDDD4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54" y="3992725"/>
            <a:ext cx="477309" cy="465314"/>
          </a:xfrm>
          <a:prstGeom prst="rect">
            <a:avLst/>
          </a:prstGeom>
        </p:spPr>
      </p:pic>
      <p:pic>
        <p:nvPicPr>
          <p:cNvPr id="4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C6BB7DB-B0B0-4F25-B384-87BB0CB99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87" y="3992722"/>
            <a:ext cx="477309" cy="465314"/>
          </a:xfrm>
          <a:prstGeom prst="rect">
            <a:avLst/>
          </a:prstGeom>
        </p:spPr>
      </p:pic>
      <p:pic>
        <p:nvPicPr>
          <p:cNvPr id="4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C3BB7A00-B98D-4F92-BC7E-451099D6D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54" y="4518365"/>
            <a:ext cx="477309" cy="465314"/>
          </a:xfrm>
          <a:prstGeom prst="rect">
            <a:avLst/>
          </a:prstGeom>
        </p:spPr>
      </p:pic>
      <p:pic>
        <p:nvPicPr>
          <p:cNvPr id="4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90EFCB6-9B3A-45C6-B967-B221270BA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87" y="4518363"/>
            <a:ext cx="477309" cy="465314"/>
          </a:xfrm>
          <a:prstGeom prst="rect">
            <a:avLst/>
          </a:prstGeom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C38700B4-B542-4EB7-80C9-7CA59454C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7945" y="3046399"/>
            <a:ext cx="1294695" cy="208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86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BC1B5-5BED-4A5A-BC80-F06B60071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ReplicaSet</a:t>
            </a:r>
            <a:endParaRPr lang="en-US" dirty="0"/>
          </a:p>
        </p:txBody>
      </p:sp>
      <p:pic>
        <p:nvPicPr>
          <p:cNvPr id="4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5962FF7E-46B1-4439-8496-9F899326C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633" y="2457451"/>
            <a:ext cx="1933222" cy="3714749"/>
          </a:xfrm>
          <a:prstGeom prst="rect">
            <a:avLst/>
          </a:prstGeom>
        </p:spPr>
      </p:pic>
      <p:pic>
        <p:nvPicPr>
          <p:cNvPr id="4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C4992F2-5B06-4C1D-8543-CEB41039A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006" y="4150961"/>
            <a:ext cx="477309" cy="465314"/>
          </a:xfrm>
          <a:prstGeom prst="rect">
            <a:avLst/>
          </a:prstGeom>
        </p:spPr>
      </p:pic>
      <p:pic>
        <p:nvPicPr>
          <p:cNvPr id="4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8BC0E66-C419-4405-86FF-AD0FB985F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2" y="4150960"/>
            <a:ext cx="477309" cy="465314"/>
          </a:xfrm>
          <a:prstGeom prst="rect">
            <a:avLst/>
          </a:prstGeom>
        </p:spPr>
      </p:pic>
      <p:pic>
        <p:nvPicPr>
          <p:cNvPr id="4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100FD5D9-60C8-4FAB-A4A7-3C444D15C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005" y="4676601"/>
            <a:ext cx="477309" cy="465314"/>
          </a:xfrm>
          <a:prstGeom prst="rect">
            <a:avLst/>
          </a:prstGeom>
        </p:spPr>
      </p:pic>
      <p:pic>
        <p:nvPicPr>
          <p:cNvPr id="5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7A3C554-4667-4724-B001-3CD53714E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2" y="4676600"/>
            <a:ext cx="477309" cy="465314"/>
          </a:xfrm>
          <a:prstGeom prst="rect">
            <a:avLst/>
          </a:prstGeom>
        </p:spPr>
      </p:pic>
      <p:pic>
        <p:nvPicPr>
          <p:cNvPr id="5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8766B9C1-635F-4BD2-A8E7-C1086D0BE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532" y="5209295"/>
            <a:ext cx="477309" cy="465314"/>
          </a:xfrm>
          <a:prstGeom prst="rect">
            <a:avLst/>
          </a:prstGeom>
        </p:spPr>
      </p:pic>
      <p:pic>
        <p:nvPicPr>
          <p:cNvPr id="5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111E83D-BC9D-4E0A-A109-B89A8341D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169" y="5209294"/>
            <a:ext cx="477309" cy="465314"/>
          </a:xfrm>
          <a:prstGeom prst="rect">
            <a:avLst/>
          </a:prstGeom>
        </p:spPr>
      </p:pic>
      <p:pic>
        <p:nvPicPr>
          <p:cNvPr id="53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D4F387EA-A487-4162-A7BD-97C77D272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993" y="2439812"/>
            <a:ext cx="1933222" cy="3714749"/>
          </a:xfrm>
          <a:prstGeom prst="rect">
            <a:avLst/>
          </a:prstGeom>
        </p:spPr>
      </p:pic>
      <p:pic>
        <p:nvPicPr>
          <p:cNvPr id="5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423DBF35-6189-4B54-A626-4E935A849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366" y="4133322"/>
            <a:ext cx="477309" cy="465314"/>
          </a:xfrm>
          <a:prstGeom prst="rect">
            <a:avLst/>
          </a:prstGeom>
        </p:spPr>
      </p:pic>
      <p:pic>
        <p:nvPicPr>
          <p:cNvPr id="5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CD1D2D3C-B95C-4C92-9A7F-07F973225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002" y="4133319"/>
            <a:ext cx="477309" cy="465314"/>
          </a:xfrm>
          <a:prstGeom prst="rect">
            <a:avLst/>
          </a:prstGeom>
        </p:spPr>
      </p:pic>
      <p:pic>
        <p:nvPicPr>
          <p:cNvPr id="5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D991411-4FB4-4FF9-9AEE-D65EC1386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366" y="4658962"/>
            <a:ext cx="477309" cy="465314"/>
          </a:xfrm>
          <a:prstGeom prst="rect">
            <a:avLst/>
          </a:prstGeom>
        </p:spPr>
      </p:pic>
      <p:pic>
        <p:nvPicPr>
          <p:cNvPr id="5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9D2827A-5735-40E4-A8CF-1A43BC27D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002" y="4658960"/>
            <a:ext cx="477309" cy="465314"/>
          </a:xfrm>
          <a:prstGeom prst="rect">
            <a:avLst/>
          </a:prstGeom>
        </p:spPr>
      </p:pic>
      <p:pic>
        <p:nvPicPr>
          <p:cNvPr id="5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839DB2FB-3F83-4C3E-B5C0-9585F2E1F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892" y="5191656"/>
            <a:ext cx="477309" cy="465314"/>
          </a:xfrm>
          <a:prstGeom prst="rect">
            <a:avLst/>
          </a:prstGeom>
        </p:spPr>
      </p:pic>
      <p:pic>
        <p:nvPicPr>
          <p:cNvPr id="5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DCF182B1-D869-4411-B508-1295B810E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529" y="5191655"/>
            <a:ext cx="477309" cy="46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39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9B48C02-288D-414A-B6A0-554A872A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51" y="1199442"/>
            <a:ext cx="2577629" cy="4952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13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DC64B43-7DE7-4A75-A499-1D14E64B5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3" y="3443345"/>
            <a:ext cx="636412" cy="620419"/>
          </a:xfrm>
          <a:prstGeom prst="rect">
            <a:avLst/>
          </a:prstGeom>
        </p:spPr>
      </p:pic>
      <p:pic>
        <p:nvPicPr>
          <p:cNvPr id="1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412555-5C0F-4AE0-B64A-E2E042A9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3443344"/>
            <a:ext cx="636412" cy="620419"/>
          </a:xfrm>
          <a:prstGeom prst="rect">
            <a:avLst/>
          </a:prstGeom>
        </p:spPr>
      </p:pic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739F470-2B3C-47BA-AC1A-5289E4FDA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2" y="4144199"/>
            <a:ext cx="636412" cy="620419"/>
          </a:xfrm>
          <a:prstGeom prst="rect">
            <a:avLst/>
          </a:prstGeom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66E5090-32F0-4B3D-AE7C-19406678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4144196"/>
            <a:ext cx="636412" cy="62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96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9B48C02-288D-414A-B6A0-554A872A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51" y="1199442"/>
            <a:ext cx="2577629" cy="4952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14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DC64B43-7DE7-4A75-A499-1D14E64B5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3" y="3443345"/>
            <a:ext cx="636412" cy="620419"/>
          </a:xfrm>
          <a:prstGeom prst="rect">
            <a:avLst/>
          </a:prstGeom>
        </p:spPr>
      </p:pic>
      <p:pic>
        <p:nvPicPr>
          <p:cNvPr id="1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412555-5C0F-4AE0-B64A-E2E042A9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3443344"/>
            <a:ext cx="636412" cy="620419"/>
          </a:xfrm>
          <a:prstGeom prst="rect">
            <a:avLst/>
          </a:prstGeom>
        </p:spPr>
      </p:pic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739F470-2B3C-47BA-AC1A-5289E4FDA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2" y="4144199"/>
            <a:ext cx="636412" cy="620419"/>
          </a:xfrm>
          <a:prstGeom prst="rect">
            <a:avLst/>
          </a:prstGeom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66E5090-32F0-4B3D-AE7C-19406678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4144196"/>
            <a:ext cx="636412" cy="620419"/>
          </a:xfrm>
          <a:prstGeom prst="rect">
            <a:avLst/>
          </a:prstGeom>
        </p:spPr>
      </p:pic>
      <p:pic>
        <p:nvPicPr>
          <p:cNvPr id="1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4018705-0208-4AD5-AA6C-88DD09474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2" y="4835643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411C1C0-AD9D-4B9E-A38E-8B0424E38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1" y="4835640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554690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9B48C02-288D-414A-B6A0-554A872A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51" y="1199442"/>
            <a:ext cx="2577629" cy="4952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15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DC64B43-7DE7-4A75-A499-1D14E64B5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3" y="3443345"/>
            <a:ext cx="636412" cy="620419"/>
          </a:xfrm>
          <a:prstGeom prst="rect">
            <a:avLst/>
          </a:prstGeom>
        </p:spPr>
      </p:pic>
      <p:pic>
        <p:nvPicPr>
          <p:cNvPr id="1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412555-5C0F-4AE0-B64A-E2E042A9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3443344"/>
            <a:ext cx="636412" cy="620419"/>
          </a:xfrm>
          <a:prstGeom prst="rect">
            <a:avLst/>
          </a:prstGeom>
        </p:spPr>
      </p:pic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739F470-2B3C-47BA-AC1A-5289E4FDA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2" y="4144199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66E5090-32F0-4B3D-AE7C-19406678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4144196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545229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9B48C02-288D-414A-B6A0-554A872A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51" y="1199442"/>
            <a:ext cx="2577629" cy="4952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16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DC64B43-7DE7-4A75-A499-1D14E64B5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3" y="3443345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412555-5C0F-4AE0-B64A-E2E042A9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3443344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739F470-2B3C-47BA-AC1A-5289E4FDA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2" y="4144199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66E5090-32F0-4B3D-AE7C-19406678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4144196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754320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9B48C02-288D-414A-B6A0-554A872A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51" y="1199442"/>
            <a:ext cx="2577629" cy="4952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17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DC64B43-7DE7-4A75-A499-1D14E64B5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3" y="3443345"/>
            <a:ext cx="636412" cy="620419"/>
          </a:xfrm>
          <a:prstGeom prst="rect">
            <a:avLst/>
          </a:prstGeom>
        </p:spPr>
      </p:pic>
      <p:pic>
        <p:nvPicPr>
          <p:cNvPr id="1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412555-5C0F-4AE0-B64A-E2E042A9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3443344"/>
            <a:ext cx="636412" cy="620419"/>
          </a:xfrm>
          <a:prstGeom prst="rect">
            <a:avLst/>
          </a:prstGeom>
        </p:spPr>
      </p:pic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739F470-2B3C-47BA-AC1A-5289E4FDA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2" y="4144199"/>
            <a:ext cx="636412" cy="620419"/>
          </a:xfrm>
          <a:prstGeom prst="rect">
            <a:avLst/>
          </a:prstGeom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66E5090-32F0-4B3D-AE7C-19406678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4144196"/>
            <a:ext cx="636412" cy="62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75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these Connected?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18</a:t>
            </a:fld>
            <a:endParaRPr lang="en-US" sz="1200" b="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EB838E-89AB-443C-3181-2C928A0E9C44}"/>
              </a:ext>
            </a:extLst>
          </p:cNvPr>
          <p:cNvGrpSpPr/>
          <p:nvPr/>
        </p:nvGrpSpPr>
        <p:grpSpPr>
          <a:xfrm>
            <a:off x="222210" y="827281"/>
            <a:ext cx="1428461" cy="2601719"/>
            <a:chOff x="827851" y="1199442"/>
            <a:chExt cx="2577629" cy="4952999"/>
          </a:xfrm>
        </p:grpSpPr>
        <p:pic>
          <p:nvPicPr>
            <p:cNvPr id="5" name="Picture 1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E9F4BE7C-406B-A922-C181-5C11FFAAE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851" y="1199442"/>
              <a:ext cx="2577629" cy="4952999"/>
            </a:xfrm>
            <a:prstGeom prst="rect">
              <a:avLst/>
            </a:prstGeom>
          </p:spPr>
        </p:pic>
        <p:pic>
          <p:nvPicPr>
            <p:cNvPr id="6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4F691B3B-B599-2DB3-FF45-FF9043C71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5683" y="3443345"/>
              <a:ext cx="636412" cy="620419"/>
            </a:xfrm>
            <a:prstGeom prst="rect">
              <a:avLst/>
            </a:prstGeom>
          </p:spPr>
        </p:pic>
        <p:pic>
          <p:nvPicPr>
            <p:cNvPr id="7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0D6D3F80-5CF5-E299-5390-3E6792739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6533" y="3443344"/>
              <a:ext cx="636412" cy="620419"/>
            </a:xfrm>
            <a:prstGeom prst="rect">
              <a:avLst/>
            </a:prstGeom>
          </p:spPr>
        </p:pic>
        <p:pic>
          <p:nvPicPr>
            <p:cNvPr id="9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EB1A8170-9CAE-14D1-3E27-CF358D457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5682" y="4144199"/>
              <a:ext cx="636412" cy="62041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1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4BD2DAE8-A267-2B06-A713-876F9E37D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6533" y="4144196"/>
              <a:ext cx="636412" cy="62041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4777CFB3-95DE-6773-CD4C-76968C5EEE42}"/>
              </a:ext>
            </a:extLst>
          </p:cNvPr>
          <p:cNvSpPr txBox="1">
            <a:spLocks/>
          </p:cNvSpPr>
          <p:nvPr/>
        </p:nvSpPr>
        <p:spPr>
          <a:xfrm>
            <a:off x="257205" y="827281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Deployment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7A7EE2B-1F80-9B59-784F-2AC3033A1E67}"/>
              </a:ext>
            </a:extLst>
          </p:cNvPr>
          <p:cNvCxnSpPr>
            <a:cxnSpLocks/>
            <a:stCxn id="5" idx="3"/>
            <a:endCxn id="30" idx="1"/>
          </p:cNvCxnSpPr>
          <p:nvPr/>
        </p:nvCxnSpPr>
        <p:spPr>
          <a:xfrm>
            <a:off x="1650671" y="2128141"/>
            <a:ext cx="1428461" cy="7284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EB035D8-5E90-F87D-A14F-28CA8C851F0E}"/>
              </a:ext>
            </a:extLst>
          </p:cNvPr>
          <p:cNvGrpSpPr/>
          <p:nvPr/>
        </p:nvGrpSpPr>
        <p:grpSpPr>
          <a:xfrm>
            <a:off x="3079132" y="1581364"/>
            <a:ext cx="2597380" cy="2562591"/>
            <a:chOff x="4339993" y="2439812"/>
            <a:chExt cx="3347862" cy="3732388"/>
          </a:xfrm>
        </p:grpSpPr>
        <p:pic>
          <p:nvPicPr>
            <p:cNvPr id="23" name="Picture 1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D37A85F3-89D7-B2A4-D31C-A7F8935AB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54633" y="2457451"/>
              <a:ext cx="1933222" cy="3714749"/>
            </a:xfrm>
            <a:prstGeom prst="rect">
              <a:avLst/>
            </a:prstGeom>
          </p:spPr>
        </p:pic>
        <p:pic>
          <p:nvPicPr>
            <p:cNvPr id="24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DD62B5C2-AC1B-7884-E36B-4C236825A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8006" y="4150961"/>
              <a:ext cx="477309" cy="465314"/>
            </a:xfrm>
            <a:prstGeom prst="rect">
              <a:avLst/>
            </a:prstGeom>
          </p:spPr>
        </p:pic>
        <p:pic>
          <p:nvPicPr>
            <p:cNvPr id="25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D38F0315-B0F3-1851-23BD-A01E9C92F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3642" y="4150960"/>
              <a:ext cx="477309" cy="465314"/>
            </a:xfrm>
            <a:prstGeom prst="rect">
              <a:avLst/>
            </a:prstGeom>
          </p:spPr>
        </p:pic>
        <p:pic>
          <p:nvPicPr>
            <p:cNvPr id="26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7E543760-DB6B-719B-3651-807325111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8005" y="4676601"/>
              <a:ext cx="477309" cy="465314"/>
            </a:xfrm>
            <a:prstGeom prst="rect">
              <a:avLst/>
            </a:prstGeom>
          </p:spPr>
        </p:pic>
        <p:pic>
          <p:nvPicPr>
            <p:cNvPr id="27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40AC3625-C08C-4415-C18A-C6588869A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3642" y="4676600"/>
              <a:ext cx="477309" cy="465314"/>
            </a:xfrm>
            <a:prstGeom prst="rect">
              <a:avLst/>
            </a:prstGeom>
          </p:spPr>
        </p:pic>
        <p:pic>
          <p:nvPicPr>
            <p:cNvPr id="28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AC9623DA-336B-6EC6-B399-6DA78E599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1532" y="5209295"/>
              <a:ext cx="477309" cy="465314"/>
            </a:xfrm>
            <a:prstGeom prst="rect">
              <a:avLst/>
            </a:prstGeom>
          </p:spPr>
        </p:pic>
        <p:pic>
          <p:nvPicPr>
            <p:cNvPr id="29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C9E411FE-66FD-1B60-FADE-61F9151D8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7169" y="5209294"/>
              <a:ext cx="477309" cy="465314"/>
            </a:xfrm>
            <a:prstGeom prst="rect">
              <a:avLst/>
            </a:prstGeom>
          </p:spPr>
        </p:pic>
        <p:pic>
          <p:nvPicPr>
            <p:cNvPr id="30" name="Picture 1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1D013FA0-8D59-9BBE-5995-A0CECE790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39993" y="2439812"/>
              <a:ext cx="1933222" cy="3714749"/>
            </a:xfrm>
            <a:prstGeom prst="rect">
              <a:avLst/>
            </a:prstGeom>
          </p:spPr>
        </p:pic>
        <p:pic>
          <p:nvPicPr>
            <p:cNvPr id="31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11DFD8B2-3D29-4CAA-2B77-4908D863A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3366" y="4133322"/>
              <a:ext cx="477309" cy="465314"/>
            </a:xfrm>
            <a:prstGeom prst="rect">
              <a:avLst/>
            </a:prstGeom>
          </p:spPr>
        </p:pic>
        <p:pic>
          <p:nvPicPr>
            <p:cNvPr id="32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76529847-E57B-C743-D05E-FE72485E1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9002" y="4133319"/>
              <a:ext cx="477309" cy="465314"/>
            </a:xfrm>
            <a:prstGeom prst="rect">
              <a:avLst/>
            </a:prstGeom>
          </p:spPr>
        </p:pic>
        <p:pic>
          <p:nvPicPr>
            <p:cNvPr id="33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B92C09A7-4270-B5FA-7039-0F4EFBDE3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3366" y="4658962"/>
              <a:ext cx="477309" cy="465314"/>
            </a:xfrm>
            <a:prstGeom prst="rect">
              <a:avLst/>
            </a:prstGeom>
          </p:spPr>
        </p:pic>
        <p:pic>
          <p:nvPicPr>
            <p:cNvPr id="34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85A5A998-DF5C-F7F4-D513-B75281891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9002" y="4658960"/>
              <a:ext cx="477309" cy="465314"/>
            </a:xfrm>
            <a:prstGeom prst="rect">
              <a:avLst/>
            </a:prstGeom>
          </p:spPr>
        </p:pic>
        <p:pic>
          <p:nvPicPr>
            <p:cNvPr id="35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BB0352AD-D11A-F7B2-70E6-151B40D57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6892" y="5191656"/>
              <a:ext cx="477309" cy="465314"/>
            </a:xfrm>
            <a:prstGeom prst="rect">
              <a:avLst/>
            </a:prstGeom>
          </p:spPr>
        </p:pic>
        <p:pic>
          <p:nvPicPr>
            <p:cNvPr id="37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22D13A4C-CF8E-497D-E87C-6A9F402F4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2529" y="5191655"/>
              <a:ext cx="477309" cy="465314"/>
            </a:xfrm>
            <a:prstGeom prst="rect">
              <a:avLst/>
            </a:prstGeom>
          </p:spPr>
        </p:pic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2EDA92EB-8A00-7A52-98E2-65F5B2238BFB}"/>
              </a:ext>
            </a:extLst>
          </p:cNvPr>
          <p:cNvSpPr txBox="1">
            <a:spLocks/>
          </p:cNvSpPr>
          <p:nvPr/>
        </p:nvSpPr>
        <p:spPr>
          <a:xfrm>
            <a:off x="3623788" y="1547530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 err="1"/>
              <a:t>ReplicaSet</a:t>
            </a:r>
            <a:endParaRPr lang="en-US" sz="2000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D27B4712-D9E2-F35C-03CF-1B8524855AB4}"/>
              </a:ext>
            </a:extLst>
          </p:cNvPr>
          <p:cNvSpPr txBox="1">
            <a:spLocks/>
          </p:cNvSpPr>
          <p:nvPr/>
        </p:nvSpPr>
        <p:spPr>
          <a:xfrm>
            <a:off x="1624878" y="2868715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Manages</a:t>
            </a:r>
          </a:p>
        </p:txBody>
      </p:sp>
      <p:pic>
        <p:nvPicPr>
          <p:cNvPr id="42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101E7BA7-9A3F-73CB-9C92-A573FD3EA9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7310239" y="3173072"/>
            <a:ext cx="1256413" cy="1227086"/>
          </a:xfrm>
          <a:prstGeom prst="rect">
            <a:avLst/>
          </a:prstGeom>
        </p:spPr>
      </p:pic>
      <p:cxnSp>
        <p:nvCxnSpPr>
          <p:cNvPr id="43" name="Straight Arrow Connector 19">
            <a:extLst>
              <a:ext uri="{FF2B5EF4-FFF2-40B4-BE49-F238E27FC236}">
                <a16:creationId xmlns:a16="http://schemas.microsoft.com/office/drawing/2014/main" id="{97BC4DED-242F-0627-C069-32FFA97F727C}"/>
              </a:ext>
            </a:extLst>
          </p:cNvPr>
          <p:cNvCxnSpPr>
            <a:cxnSpLocks/>
            <a:stCxn id="23" idx="3"/>
            <a:endCxn id="42" idx="1"/>
          </p:cNvCxnSpPr>
          <p:nvPr/>
        </p:nvCxnSpPr>
        <p:spPr>
          <a:xfrm>
            <a:off x="5676512" y="2868715"/>
            <a:ext cx="1633727" cy="9179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 1">
            <a:extLst>
              <a:ext uri="{FF2B5EF4-FFF2-40B4-BE49-F238E27FC236}">
                <a16:creationId xmlns:a16="http://schemas.microsoft.com/office/drawing/2014/main" id="{1E87279B-1A10-2F9C-3A9A-E31199C68E33}"/>
              </a:ext>
            </a:extLst>
          </p:cNvPr>
          <p:cNvSpPr txBox="1">
            <a:spLocks/>
          </p:cNvSpPr>
          <p:nvPr/>
        </p:nvSpPr>
        <p:spPr>
          <a:xfrm>
            <a:off x="5797100" y="3971234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Manages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B16341D3-97DC-21D1-1B1E-6B3EE9973FF5}"/>
              </a:ext>
            </a:extLst>
          </p:cNvPr>
          <p:cNvSpPr txBox="1">
            <a:spLocks/>
          </p:cNvSpPr>
          <p:nvPr/>
        </p:nvSpPr>
        <p:spPr>
          <a:xfrm>
            <a:off x="7259210" y="4508139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Pod</a:t>
            </a:r>
          </a:p>
        </p:txBody>
      </p:sp>
      <p:cxnSp>
        <p:nvCxnSpPr>
          <p:cNvPr id="48" name="Straight Arrow Connector 19">
            <a:extLst>
              <a:ext uri="{FF2B5EF4-FFF2-40B4-BE49-F238E27FC236}">
                <a16:creationId xmlns:a16="http://schemas.microsoft.com/office/drawing/2014/main" id="{80EEC84E-D828-6457-D62A-CF4232BAAC48}"/>
              </a:ext>
            </a:extLst>
          </p:cNvPr>
          <p:cNvCxnSpPr>
            <a:cxnSpLocks/>
            <a:stCxn id="42" idx="3"/>
            <a:endCxn id="52" idx="1"/>
          </p:cNvCxnSpPr>
          <p:nvPr/>
        </p:nvCxnSpPr>
        <p:spPr>
          <a:xfrm>
            <a:off x="8566652" y="3786615"/>
            <a:ext cx="1833279" cy="152246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le 1">
            <a:extLst>
              <a:ext uri="{FF2B5EF4-FFF2-40B4-BE49-F238E27FC236}">
                <a16:creationId xmlns:a16="http://schemas.microsoft.com/office/drawing/2014/main" id="{A51E5A0E-E0F2-7756-26D3-860B856C30E2}"/>
              </a:ext>
            </a:extLst>
          </p:cNvPr>
          <p:cNvSpPr txBox="1">
            <a:spLocks/>
          </p:cNvSpPr>
          <p:nvPr/>
        </p:nvSpPr>
        <p:spPr>
          <a:xfrm>
            <a:off x="8804056" y="5466589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Manages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4064EC40-D042-7FF3-4740-2C5177E41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9931" y="5091695"/>
            <a:ext cx="1000991" cy="434774"/>
          </a:xfrm>
          <a:prstGeom prst="rect">
            <a:avLst/>
          </a:prstGeom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E42C3C0C-82A9-445E-D727-DD4C37E33D58}"/>
              </a:ext>
            </a:extLst>
          </p:cNvPr>
          <p:cNvSpPr txBox="1">
            <a:spLocks/>
          </p:cNvSpPr>
          <p:nvPr/>
        </p:nvSpPr>
        <p:spPr>
          <a:xfrm>
            <a:off x="10221191" y="5596730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2697574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these Connected?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19</a:t>
            </a:fld>
            <a:endParaRPr lang="en-US" sz="1200" b="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EB838E-89AB-443C-3181-2C928A0E9C44}"/>
              </a:ext>
            </a:extLst>
          </p:cNvPr>
          <p:cNvGrpSpPr/>
          <p:nvPr/>
        </p:nvGrpSpPr>
        <p:grpSpPr>
          <a:xfrm>
            <a:off x="222210" y="827281"/>
            <a:ext cx="1428461" cy="2601719"/>
            <a:chOff x="827851" y="1199442"/>
            <a:chExt cx="2577629" cy="4952999"/>
          </a:xfrm>
        </p:grpSpPr>
        <p:pic>
          <p:nvPicPr>
            <p:cNvPr id="5" name="Picture 1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E9F4BE7C-406B-A922-C181-5C11FFAAE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851" y="1199442"/>
              <a:ext cx="2577629" cy="4952999"/>
            </a:xfrm>
            <a:prstGeom prst="rect">
              <a:avLst/>
            </a:prstGeom>
          </p:spPr>
        </p:pic>
        <p:pic>
          <p:nvPicPr>
            <p:cNvPr id="6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4F691B3B-B599-2DB3-FF45-FF9043C71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5683" y="3443345"/>
              <a:ext cx="636412" cy="620419"/>
            </a:xfrm>
            <a:prstGeom prst="rect">
              <a:avLst/>
            </a:prstGeom>
          </p:spPr>
        </p:pic>
        <p:pic>
          <p:nvPicPr>
            <p:cNvPr id="7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0D6D3F80-5CF5-E299-5390-3E6792739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6533" y="3443344"/>
              <a:ext cx="636412" cy="620419"/>
            </a:xfrm>
            <a:prstGeom prst="rect">
              <a:avLst/>
            </a:prstGeom>
          </p:spPr>
        </p:pic>
        <p:pic>
          <p:nvPicPr>
            <p:cNvPr id="9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EB1A8170-9CAE-14D1-3E27-CF358D457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5682" y="4144199"/>
              <a:ext cx="636412" cy="62041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1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4BD2DAE8-A267-2B06-A713-876F9E37D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6533" y="4144196"/>
              <a:ext cx="636412" cy="62041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4777CFB3-95DE-6773-CD4C-76968C5EEE42}"/>
              </a:ext>
            </a:extLst>
          </p:cNvPr>
          <p:cNvSpPr txBox="1">
            <a:spLocks/>
          </p:cNvSpPr>
          <p:nvPr/>
        </p:nvSpPr>
        <p:spPr>
          <a:xfrm>
            <a:off x="257205" y="827281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Deployment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7A7EE2B-1F80-9B59-784F-2AC3033A1E67}"/>
              </a:ext>
            </a:extLst>
          </p:cNvPr>
          <p:cNvCxnSpPr>
            <a:cxnSpLocks/>
            <a:stCxn id="5" idx="3"/>
            <a:endCxn id="30" idx="1"/>
          </p:cNvCxnSpPr>
          <p:nvPr/>
        </p:nvCxnSpPr>
        <p:spPr>
          <a:xfrm>
            <a:off x="1650671" y="2128141"/>
            <a:ext cx="1428461" cy="7284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EB035D8-5E90-F87D-A14F-28CA8C851F0E}"/>
              </a:ext>
            </a:extLst>
          </p:cNvPr>
          <p:cNvGrpSpPr/>
          <p:nvPr/>
        </p:nvGrpSpPr>
        <p:grpSpPr>
          <a:xfrm>
            <a:off x="3079132" y="1581364"/>
            <a:ext cx="2597380" cy="2562591"/>
            <a:chOff x="4339993" y="2439812"/>
            <a:chExt cx="3347862" cy="3732388"/>
          </a:xfrm>
        </p:grpSpPr>
        <p:pic>
          <p:nvPicPr>
            <p:cNvPr id="23" name="Picture 1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D37A85F3-89D7-B2A4-D31C-A7F8935AB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54633" y="2457451"/>
              <a:ext cx="1933222" cy="3714749"/>
            </a:xfrm>
            <a:prstGeom prst="rect">
              <a:avLst/>
            </a:prstGeom>
          </p:spPr>
        </p:pic>
        <p:pic>
          <p:nvPicPr>
            <p:cNvPr id="24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DD62B5C2-AC1B-7884-E36B-4C236825A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8006" y="4150961"/>
              <a:ext cx="477309" cy="465314"/>
            </a:xfrm>
            <a:prstGeom prst="rect">
              <a:avLst/>
            </a:prstGeom>
          </p:spPr>
        </p:pic>
        <p:pic>
          <p:nvPicPr>
            <p:cNvPr id="25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D38F0315-B0F3-1851-23BD-A01E9C92F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3642" y="4150960"/>
              <a:ext cx="477309" cy="465314"/>
            </a:xfrm>
            <a:prstGeom prst="rect">
              <a:avLst/>
            </a:prstGeom>
          </p:spPr>
        </p:pic>
        <p:pic>
          <p:nvPicPr>
            <p:cNvPr id="26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7E543760-DB6B-719B-3651-807325111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8005" y="4676601"/>
              <a:ext cx="477309" cy="465314"/>
            </a:xfrm>
            <a:prstGeom prst="rect">
              <a:avLst/>
            </a:prstGeom>
          </p:spPr>
        </p:pic>
        <p:pic>
          <p:nvPicPr>
            <p:cNvPr id="27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40AC3625-C08C-4415-C18A-C6588869A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3642" y="4676600"/>
              <a:ext cx="477309" cy="465314"/>
            </a:xfrm>
            <a:prstGeom prst="rect">
              <a:avLst/>
            </a:prstGeom>
          </p:spPr>
        </p:pic>
        <p:pic>
          <p:nvPicPr>
            <p:cNvPr id="28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AC9623DA-336B-6EC6-B399-6DA78E599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1532" y="5209295"/>
              <a:ext cx="477309" cy="465314"/>
            </a:xfrm>
            <a:prstGeom prst="rect">
              <a:avLst/>
            </a:prstGeom>
          </p:spPr>
        </p:pic>
        <p:pic>
          <p:nvPicPr>
            <p:cNvPr id="29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C9E411FE-66FD-1B60-FADE-61F9151D8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7169" y="5209294"/>
              <a:ext cx="477309" cy="465314"/>
            </a:xfrm>
            <a:prstGeom prst="rect">
              <a:avLst/>
            </a:prstGeom>
          </p:spPr>
        </p:pic>
        <p:pic>
          <p:nvPicPr>
            <p:cNvPr id="30" name="Picture 1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1D013FA0-8D59-9BBE-5995-A0CECE790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39993" y="2439812"/>
              <a:ext cx="1933222" cy="3714749"/>
            </a:xfrm>
            <a:prstGeom prst="rect">
              <a:avLst/>
            </a:prstGeom>
          </p:spPr>
        </p:pic>
        <p:pic>
          <p:nvPicPr>
            <p:cNvPr id="31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11DFD8B2-3D29-4CAA-2B77-4908D863A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3366" y="4133322"/>
              <a:ext cx="477309" cy="465314"/>
            </a:xfrm>
            <a:prstGeom prst="rect">
              <a:avLst/>
            </a:prstGeom>
          </p:spPr>
        </p:pic>
        <p:pic>
          <p:nvPicPr>
            <p:cNvPr id="32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76529847-E57B-C743-D05E-FE72485E1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9002" y="4133319"/>
              <a:ext cx="477309" cy="465314"/>
            </a:xfrm>
            <a:prstGeom prst="rect">
              <a:avLst/>
            </a:prstGeom>
          </p:spPr>
        </p:pic>
        <p:pic>
          <p:nvPicPr>
            <p:cNvPr id="33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B92C09A7-4270-B5FA-7039-0F4EFBDE3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3366" y="4658962"/>
              <a:ext cx="477309" cy="465314"/>
            </a:xfrm>
            <a:prstGeom prst="rect">
              <a:avLst/>
            </a:prstGeom>
          </p:spPr>
        </p:pic>
        <p:pic>
          <p:nvPicPr>
            <p:cNvPr id="34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85A5A998-DF5C-F7F4-D513-B75281891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9002" y="4658960"/>
              <a:ext cx="477309" cy="465314"/>
            </a:xfrm>
            <a:prstGeom prst="rect">
              <a:avLst/>
            </a:prstGeom>
          </p:spPr>
        </p:pic>
        <p:pic>
          <p:nvPicPr>
            <p:cNvPr id="35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BB0352AD-D11A-F7B2-70E6-151B40D57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6892" y="5191656"/>
              <a:ext cx="477309" cy="465314"/>
            </a:xfrm>
            <a:prstGeom prst="rect">
              <a:avLst/>
            </a:prstGeom>
          </p:spPr>
        </p:pic>
        <p:pic>
          <p:nvPicPr>
            <p:cNvPr id="37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22D13A4C-CF8E-497D-E87C-6A9F402F4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2529" y="5191655"/>
              <a:ext cx="477309" cy="465314"/>
            </a:xfrm>
            <a:prstGeom prst="rect">
              <a:avLst/>
            </a:prstGeom>
          </p:spPr>
        </p:pic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2EDA92EB-8A00-7A52-98E2-65F5B2238BFB}"/>
              </a:ext>
            </a:extLst>
          </p:cNvPr>
          <p:cNvSpPr txBox="1">
            <a:spLocks/>
          </p:cNvSpPr>
          <p:nvPr/>
        </p:nvSpPr>
        <p:spPr>
          <a:xfrm>
            <a:off x="3623788" y="1547530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 err="1"/>
              <a:t>ReplicaSet</a:t>
            </a:r>
            <a:endParaRPr lang="en-US" sz="2000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D27B4712-D9E2-F35C-03CF-1B8524855AB4}"/>
              </a:ext>
            </a:extLst>
          </p:cNvPr>
          <p:cNvSpPr txBox="1">
            <a:spLocks/>
          </p:cNvSpPr>
          <p:nvPr/>
        </p:nvSpPr>
        <p:spPr>
          <a:xfrm>
            <a:off x="1313320" y="2758365"/>
            <a:ext cx="2275609" cy="10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Selector</a:t>
            </a:r>
          </a:p>
          <a:p>
            <a:pPr algn="ctr"/>
            <a:r>
              <a:rPr lang="en-US" sz="2000" dirty="0"/>
              <a:t>app=nginx</a:t>
            </a:r>
          </a:p>
        </p:txBody>
      </p:sp>
      <p:pic>
        <p:nvPicPr>
          <p:cNvPr id="42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101E7BA7-9A3F-73CB-9C92-A573FD3EA9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7310239" y="3173072"/>
            <a:ext cx="1256413" cy="1227086"/>
          </a:xfrm>
          <a:prstGeom prst="rect">
            <a:avLst/>
          </a:prstGeom>
        </p:spPr>
      </p:pic>
      <p:cxnSp>
        <p:nvCxnSpPr>
          <p:cNvPr id="43" name="Straight Arrow Connector 19">
            <a:extLst>
              <a:ext uri="{FF2B5EF4-FFF2-40B4-BE49-F238E27FC236}">
                <a16:creationId xmlns:a16="http://schemas.microsoft.com/office/drawing/2014/main" id="{97BC4DED-242F-0627-C069-32FFA97F727C}"/>
              </a:ext>
            </a:extLst>
          </p:cNvPr>
          <p:cNvCxnSpPr>
            <a:cxnSpLocks/>
            <a:stCxn id="23" idx="3"/>
            <a:endCxn id="42" idx="1"/>
          </p:cNvCxnSpPr>
          <p:nvPr/>
        </p:nvCxnSpPr>
        <p:spPr>
          <a:xfrm>
            <a:off x="5676512" y="2868715"/>
            <a:ext cx="1633727" cy="9179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tle 1">
            <a:extLst>
              <a:ext uri="{FF2B5EF4-FFF2-40B4-BE49-F238E27FC236}">
                <a16:creationId xmlns:a16="http://schemas.microsoft.com/office/drawing/2014/main" id="{B16341D3-97DC-21D1-1B1E-6B3EE9973FF5}"/>
              </a:ext>
            </a:extLst>
          </p:cNvPr>
          <p:cNvSpPr txBox="1">
            <a:spLocks/>
          </p:cNvSpPr>
          <p:nvPr/>
        </p:nvSpPr>
        <p:spPr>
          <a:xfrm>
            <a:off x="7259210" y="2847177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Pod</a:t>
            </a:r>
          </a:p>
        </p:txBody>
      </p:sp>
      <p:cxnSp>
        <p:nvCxnSpPr>
          <p:cNvPr id="48" name="Straight Arrow Connector 19">
            <a:extLst>
              <a:ext uri="{FF2B5EF4-FFF2-40B4-BE49-F238E27FC236}">
                <a16:creationId xmlns:a16="http://schemas.microsoft.com/office/drawing/2014/main" id="{80EEC84E-D828-6457-D62A-CF4232BAAC48}"/>
              </a:ext>
            </a:extLst>
          </p:cNvPr>
          <p:cNvCxnSpPr>
            <a:cxnSpLocks/>
            <a:stCxn id="42" idx="3"/>
            <a:endCxn id="52" idx="1"/>
          </p:cNvCxnSpPr>
          <p:nvPr/>
        </p:nvCxnSpPr>
        <p:spPr>
          <a:xfrm>
            <a:off x="8566652" y="3786615"/>
            <a:ext cx="1833279" cy="1522467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shade val="95000"/>
                <a:satMod val="105000"/>
                <a:alpha val="14198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4064EC40-D042-7FF3-4740-2C5177E41F4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000"/>
          </a:blip>
          <a:stretch>
            <a:fillRect/>
          </a:stretch>
        </p:blipFill>
        <p:spPr>
          <a:xfrm>
            <a:off x="10399931" y="5091695"/>
            <a:ext cx="1000991" cy="434774"/>
          </a:xfrm>
          <a:prstGeom prst="rect">
            <a:avLst/>
          </a:prstGeom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E42C3C0C-82A9-445E-D727-DD4C37E33D58}"/>
              </a:ext>
            </a:extLst>
          </p:cNvPr>
          <p:cNvSpPr txBox="1">
            <a:spLocks/>
          </p:cNvSpPr>
          <p:nvPr/>
        </p:nvSpPr>
        <p:spPr>
          <a:xfrm>
            <a:off x="10221191" y="5596730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chemeClr val="lt1">
                    <a:alpha val="19000"/>
                  </a:schemeClr>
                </a:solidFill>
              </a:rPr>
              <a:t>Containers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A3F8E51-B51A-9A57-A647-123633058933}"/>
              </a:ext>
            </a:extLst>
          </p:cNvPr>
          <p:cNvSpPr txBox="1">
            <a:spLocks/>
          </p:cNvSpPr>
          <p:nvPr/>
        </p:nvSpPr>
        <p:spPr>
          <a:xfrm>
            <a:off x="3414839" y="3946197"/>
            <a:ext cx="1955498" cy="98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Labels </a:t>
            </a:r>
          </a:p>
          <a:p>
            <a:pPr algn="ctr"/>
            <a:r>
              <a:rPr lang="en-US" sz="2000" dirty="0"/>
              <a:t>app=nginx</a:t>
            </a:r>
          </a:p>
          <a:p>
            <a:pPr algn="ctr"/>
            <a:endParaRPr lang="en-US" sz="2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CA18B5-A403-79ED-977B-802987D20AF4}"/>
              </a:ext>
            </a:extLst>
          </p:cNvPr>
          <p:cNvSpPr txBox="1">
            <a:spLocks/>
          </p:cNvSpPr>
          <p:nvPr/>
        </p:nvSpPr>
        <p:spPr>
          <a:xfrm>
            <a:off x="3254783" y="4547118"/>
            <a:ext cx="2275609" cy="10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Selector</a:t>
            </a:r>
          </a:p>
          <a:p>
            <a:pPr algn="ctr"/>
            <a:r>
              <a:rPr lang="en-US" sz="2000" dirty="0"/>
              <a:t>app=nginx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38EA507-24AB-FF97-70DB-4AAF5EC887DE}"/>
              </a:ext>
            </a:extLst>
          </p:cNvPr>
          <p:cNvSpPr txBox="1">
            <a:spLocks/>
          </p:cNvSpPr>
          <p:nvPr/>
        </p:nvSpPr>
        <p:spPr>
          <a:xfrm>
            <a:off x="6960695" y="4440957"/>
            <a:ext cx="1955498" cy="98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Labels </a:t>
            </a:r>
          </a:p>
          <a:p>
            <a:pPr algn="ctr"/>
            <a:r>
              <a:rPr lang="en-US" sz="2000" dirty="0"/>
              <a:t>app=nginx</a:t>
            </a:r>
          </a:p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3446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5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567" name="Google Shape;567;p55"/>
          <p:cNvSpPr txBox="1">
            <a:spLocks noGrp="1"/>
          </p:cNvSpPr>
          <p:nvPr>
            <p:ph type="body" idx="1"/>
          </p:nvPr>
        </p:nvSpPr>
        <p:spPr>
          <a:xfrm>
            <a:off x="4722649" y="2474376"/>
            <a:ext cx="5882100" cy="66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Jason van </a:t>
            </a:r>
            <a:r>
              <a:rPr lang="en-US" dirty="0" err="1"/>
              <a:t>Brackel</a:t>
            </a:r>
            <a:endParaRPr dirty="0"/>
          </a:p>
        </p:txBody>
      </p:sp>
      <p:sp>
        <p:nvSpPr>
          <p:cNvPr id="568" name="Google Shape;568;p55"/>
          <p:cNvSpPr txBox="1">
            <a:spLocks noGrp="1"/>
          </p:cNvSpPr>
          <p:nvPr>
            <p:ph type="body" idx="2"/>
          </p:nvPr>
        </p:nvSpPr>
        <p:spPr>
          <a:xfrm>
            <a:off x="4722649" y="3233200"/>
            <a:ext cx="5882100" cy="386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Unicorn Engineer</a:t>
            </a:r>
            <a:endParaRPr dirty="0"/>
          </a:p>
        </p:txBody>
      </p:sp>
      <p:sp>
        <p:nvSpPr>
          <p:cNvPr id="569" name="Google Shape;569;p55"/>
          <p:cNvSpPr txBox="1">
            <a:spLocks noGrp="1"/>
          </p:cNvSpPr>
          <p:nvPr>
            <p:ph type="title"/>
          </p:nvPr>
        </p:nvSpPr>
        <p:spPr>
          <a:xfrm>
            <a:off x="288324" y="173595"/>
            <a:ext cx="11615400" cy="902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CONTACT ME</a:t>
            </a:r>
            <a:endParaRPr/>
          </a:p>
        </p:txBody>
      </p:sp>
      <p:sp>
        <p:nvSpPr>
          <p:cNvPr id="570" name="Google Shape;570;p55"/>
          <p:cNvSpPr txBox="1">
            <a:spLocks noGrp="1"/>
          </p:cNvSpPr>
          <p:nvPr>
            <p:ph type="body" idx="3"/>
          </p:nvPr>
        </p:nvSpPr>
        <p:spPr>
          <a:xfrm>
            <a:off x="5048257" y="3721998"/>
            <a:ext cx="5882100" cy="386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@</a:t>
            </a:r>
            <a:r>
              <a:rPr lang="en-US" dirty="0" err="1"/>
              <a:t>JvB</a:t>
            </a:r>
            <a:endParaRPr dirty="0"/>
          </a:p>
        </p:txBody>
      </p:sp>
      <p:pic>
        <p:nvPicPr>
          <p:cNvPr id="571" name="Google Shape;571;p55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5271" y="1868944"/>
            <a:ext cx="3120112" cy="31201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70;p55">
            <a:extLst>
              <a:ext uri="{FF2B5EF4-FFF2-40B4-BE49-F238E27FC236}">
                <a16:creationId xmlns:a16="http://schemas.microsoft.com/office/drawing/2014/main" id="{599A539A-1220-BFF7-040E-98992DEE77B5}"/>
              </a:ext>
            </a:extLst>
          </p:cNvPr>
          <p:cNvSpPr txBox="1">
            <a:spLocks/>
          </p:cNvSpPr>
          <p:nvPr/>
        </p:nvSpPr>
        <p:spPr>
          <a:xfrm>
            <a:off x="5048257" y="4015408"/>
            <a:ext cx="58821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/>
              <a:t>@</a:t>
            </a:r>
            <a:r>
              <a:rPr lang="en-US" dirty="0" err="1"/>
              <a:t>jasonvanbrackel</a:t>
            </a:r>
            <a:endParaRPr lang="en-US" dirty="0"/>
          </a:p>
        </p:txBody>
      </p:sp>
      <p:sp>
        <p:nvSpPr>
          <p:cNvPr id="3" name="Google Shape;570;p55">
            <a:extLst>
              <a:ext uri="{FF2B5EF4-FFF2-40B4-BE49-F238E27FC236}">
                <a16:creationId xmlns:a16="http://schemas.microsoft.com/office/drawing/2014/main" id="{96B6CBEE-71CC-74D6-D451-D96DB546446C}"/>
              </a:ext>
            </a:extLst>
          </p:cNvPr>
          <p:cNvSpPr txBox="1">
            <a:spLocks/>
          </p:cNvSpPr>
          <p:nvPr/>
        </p:nvSpPr>
        <p:spPr>
          <a:xfrm>
            <a:off x="5048257" y="4308818"/>
            <a:ext cx="58821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 err="1"/>
              <a:t>jasonvanbrackel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E6002-9178-BFF5-5785-18076AAE3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431" y="4105167"/>
            <a:ext cx="298866" cy="245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A47F0C-C0E6-BE91-C2A8-2DA3AD0CB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0431" y="4376920"/>
            <a:ext cx="298866" cy="3486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4A09EB-C25A-16B6-EE2C-A7C5BCF058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0991" y="3619900"/>
            <a:ext cx="637746" cy="637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D79368-E89B-006D-7941-B776A23494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7488" y="1868944"/>
            <a:ext cx="3195677" cy="3192012"/>
          </a:xfrm>
          <a:prstGeom prst="rect">
            <a:avLst/>
          </a:prstGeom>
        </p:spPr>
      </p:pic>
      <p:sp>
        <p:nvSpPr>
          <p:cNvPr id="8" name="Google Shape;570;p55">
            <a:extLst>
              <a:ext uri="{FF2B5EF4-FFF2-40B4-BE49-F238E27FC236}">
                <a16:creationId xmlns:a16="http://schemas.microsoft.com/office/drawing/2014/main" id="{FF28F293-731F-9940-D265-4B1FCCB09A2A}"/>
              </a:ext>
            </a:extLst>
          </p:cNvPr>
          <p:cNvSpPr txBox="1">
            <a:spLocks/>
          </p:cNvSpPr>
          <p:nvPr/>
        </p:nvSpPr>
        <p:spPr>
          <a:xfrm>
            <a:off x="5048257" y="5105328"/>
            <a:ext cx="58821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  <a:latin typeface="Poppins"/>
                <a:ea typeface="Poppins"/>
                <a:cs typeface="Poppins"/>
              </a:defRPr>
            </a:lvl1pPr>
            <a:lvl2pPr marL="914400" indent="-22860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</a:defRPr>
            </a:lvl2pPr>
            <a:lvl3pPr marL="1371600" indent="-22860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  <a:latin typeface="Poppins"/>
                <a:ea typeface="Poppins"/>
                <a:cs typeface="Poppins"/>
              </a:defRPr>
            </a:lvl3pPr>
            <a:lvl4pPr marL="1828800" indent="-228600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  <a:latin typeface="Poppins"/>
                <a:ea typeface="Poppins"/>
                <a:cs typeface="Poppins"/>
              </a:defRPr>
            </a:lvl4pPr>
            <a:lvl5pPr marL="22860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5pPr>
            <a:lvl6pPr marL="27432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r>
              <a:rPr lang="en-US" dirty="0"/>
              <a:t>#Zarf at https://</a:t>
            </a:r>
            <a:r>
              <a:rPr lang="en-US" dirty="0" err="1"/>
              <a:t>slack.kubernetes.io</a:t>
            </a:r>
            <a:endParaRPr lang="en-US" dirty="0"/>
          </a:p>
        </p:txBody>
      </p:sp>
      <p:sp>
        <p:nvSpPr>
          <p:cNvPr id="9" name="Google Shape;570;p55">
            <a:extLst>
              <a:ext uri="{FF2B5EF4-FFF2-40B4-BE49-F238E27FC236}">
                <a16:creationId xmlns:a16="http://schemas.microsoft.com/office/drawing/2014/main" id="{6F090789-F4BF-A01C-6995-054CD9955046}"/>
              </a:ext>
            </a:extLst>
          </p:cNvPr>
          <p:cNvSpPr txBox="1">
            <a:spLocks/>
          </p:cNvSpPr>
          <p:nvPr/>
        </p:nvSpPr>
        <p:spPr>
          <a:xfrm>
            <a:off x="5048257" y="5398738"/>
            <a:ext cx="58821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/>
              <a:t>@</a:t>
            </a:r>
            <a:r>
              <a:rPr lang="en-US" dirty="0" err="1"/>
              <a:t>defenseunicorns</a:t>
            </a:r>
            <a:endParaRPr lang="en-US" dirty="0"/>
          </a:p>
        </p:txBody>
      </p:sp>
      <p:sp>
        <p:nvSpPr>
          <p:cNvPr id="10" name="Google Shape;570;p55">
            <a:extLst>
              <a:ext uri="{FF2B5EF4-FFF2-40B4-BE49-F238E27FC236}">
                <a16:creationId xmlns:a16="http://schemas.microsoft.com/office/drawing/2014/main" id="{5C318863-4A75-815D-37E5-FBC160C1295D}"/>
              </a:ext>
            </a:extLst>
          </p:cNvPr>
          <p:cNvSpPr txBox="1">
            <a:spLocks/>
          </p:cNvSpPr>
          <p:nvPr/>
        </p:nvSpPr>
        <p:spPr>
          <a:xfrm>
            <a:off x="5048257" y="5717200"/>
            <a:ext cx="58821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/>
              <a:t>Defense Unicorns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E916B1-64F4-C4A3-AA29-FA30ADDA0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431" y="5488497"/>
            <a:ext cx="298866" cy="2459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73BC10-1F11-0A72-D9C8-898FF331FD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0991" y="5003230"/>
            <a:ext cx="637746" cy="6377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8CE51E-C2B9-8C50-CFCC-367A49898E0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3135" r="15495"/>
          <a:stretch/>
        </p:blipFill>
        <p:spPr>
          <a:xfrm>
            <a:off x="4749826" y="5786023"/>
            <a:ext cx="326945" cy="28473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B1FEE5A-80D7-78BE-D73A-5D3501B6FACA}"/>
              </a:ext>
            </a:extLst>
          </p:cNvPr>
          <p:cNvCxnSpPr>
            <a:cxnSpLocks/>
          </p:cNvCxnSpPr>
          <p:nvPr/>
        </p:nvCxnSpPr>
        <p:spPr>
          <a:xfrm>
            <a:off x="4821723" y="4891939"/>
            <a:ext cx="3960079" cy="0"/>
          </a:xfrm>
          <a:prstGeom prst="line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6178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these Connected?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20</a:t>
            </a:fld>
            <a:endParaRPr lang="en-US" sz="1200" b="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EB838E-89AB-443C-3181-2C928A0E9C44}"/>
              </a:ext>
            </a:extLst>
          </p:cNvPr>
          <p:cNvGrpSpPr/>
          <p:nvPr/>
        </p:nvGrpSpPr>
        <p:grpSpPr>
          <a:xfrm>
            <a:off x="222210" y="827281"/>
            <a:ext cx="1428461" cy="2601719"/>
            <a:chOff x="827851" y="1199442"/>
            <a:chExt cx="2577629" cy="4952999"/>
          </a:xfrm>
        </p:grpSpPr>
        <p:pic>
          <p:nvPicPr>
            <p:cNvPr id="5" name="Picture 1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E9F4BE7C-406B-A922-C181-5C11FFAAE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851" y="1199442"/>
              <a:ext cx="2577629" cy="4952999"/>
            </a:xfrm>
            <a:prstGeom prst="rect">
              <a:avLst/>
            </a:prstGeom>
          </p:spPr>
        </p:pic>
        <p:pic>
          <p:nvPicPr>
            <p:cNvPr id="6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4F691B3B-B599-2DB3-FF45-FF9043C71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5683" y="3443345"/>
              <a:ext cx="636412" cy="620419"/>
            </a:xfrm>
            <a:prstGeom prst="rect">
              <a:avLst/>
            </a:prstGeom>
          </p:spPr>
        </p:pic>
        <p:pic>
          <p:nvPicPr>
            <p:cNvPr id="7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0D6D3F80-5CF5-E299-5390-3E6792739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6533" y="3443344"/>
              <a:ext cx="636412" cy="620419"/>
            </a:xfrm>
            <a:prstGeom prst="rect">
              <a:avLst/>
            </a:prstGeom>
          </p:spPr>
        </p:pic>
        <p:pic>
          <p:nvPicPr>
            <p:cNvPr id="9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EB1A8170-9CAE-14D1-3E27-CF358D457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5682" y="4144199"/>
              <a:ext cx="636412" cy="62041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1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4BD2DAE8-A267-2B06-A713-876F9E37D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6533" y="4144196"/>
              <a:ext cx="636412" cy="62041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4777CFB3-95DE-6773-CD4C-76968C5EEE42}"/>
              </a:ext>
            </a:extLst>
          </p:cNvPr>
          <p:cNvSpPr txBox="1">
            <a:spLocks/>
          </p:cNvSpPr>
          <p:nvPr/>
        </p:nvSpPr>
        <p:spPr>
          <a:xfrm>
            <a:off x="257205" y="827281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Deployment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7A7EE2B-1F80-9B59-784F-2AC3033A1E67}"/>
              </a:ext>
            </a:extLst>
          </p:cNvPr>
          <p:cNvCxnSpPr>
            <a:cxnSpLocks/>
            <a:stCxn id="5" idx="3"/>
            <a:endCxn id="30" idx="1"/>
          </p:cNvCxnSpPr>
          <p:nvPr/>
        </p:nvCxnSpPr>
        <p:spPr>
          <a:xfrm>
            <a:off x="1650671" y="2128141"/>
            <a:ext cx="1428461" cy="7284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EB035D8-5E90-F87D-A14F-28CA8C851F0E}"/>
              </a:ext>
            </a:extLst>
          </p:cNvPr>
          <p:cNvGrpSpPr/>
          <p:nvPr/>
        </p:nvGrpSpPr>
        <p:grpSpPr>
          <a:xfrm>
            <a:off x="3079132" y="1581364"/>
            <a:ext cx="2597380" cy="2562591"/>
            <a:chOff x="4339993" y="2439812"/>
            <a:chExt cx="3347862" cy="3732388"/>
          </a:xfrm>
        </p:grpSpPr>
        <p:pic>
          <p:nvPicPr>
            <p:cNvPr id="23" name="Picture 1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D37A85F3-89D7-B2A4-D31C-A7F8935AB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54633" y="2457451"/>
              <a:ext cx="1933222" cy="3714749"/>
            </a:xfrm>
            <a:prstGeom prst="rect">
              <a:avLst/>
            </a:prstGeom>
          </p:spPr>
        </p:pic>
        <p:pic>
          <p:nvPicPr>
            <p:cNvPr id="24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DD62B5C2-AC1B-7884-E36B-4C236825A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8006" y="4150961"/>
              <a:ext cx="477309" cy="465314"/>
            </a:xfrm>
            <a:prstGeom prst="rect">
              <a:avLst/>
            </a:prstGeom>
          </p:spPr>
        </p:pic>
        <p:pic>
          <p:nvPicPr>
            <p:cNvPr id="25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D38F0315-B0F3-1851-23BD-A01E9C92F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3642" y="4150960"/>
              <a:ext cx="477309" cy="465314"/>
            </a:xfrm>
            <a:prstGeom prst="rect">
              <a:avLst/>
            </a:prstGeom>
          </p:spPr>
        </p:pic>
        <p:pic>
          <p:nvPicPr>
            <p:cNvPr id="26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7E543760-DB6B-719B-3651-807325111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8005" y="4676601"/>
              <a:ext cx="477309" cy="465314"/>
            </a:xfrm>
            <a:prstGeom prst="rect">
              <a:avLst/>
            </a:prstGeom>
          </p:spPr>
        </p:pic>
        <p:pic>
          <p:nvPicPr>
            <p:cNvPr id="27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40AC3625-C08C-4415-C18A-C6588869A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3642" y="4676600"/>
              <a:ext cx="477309" cy="465314"/>
            </a:xfrm>
            <a:prstGeom prst="rect">
              <a:avLst/>
            </a:prstGeom>
          </p:spPr>
        </p:pic>
        <p:pic>
          <p:nvPicPr>
            <p:cNvPr id="28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AC9623DA-336B-6EC6-B399-6DA78E599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1532" y="5209295"/>
              <a:ext cx="477309" cy="465314"/>
            </a:xfrm>
            <a:prstGeom prst="rect">
              <a:avLst/>
            </a:prstGeom>
          </p:spPr>
        </p:pic>
        <p:pic>
          <p:nvPicPr>
            <p:cNvPr id="29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C9E411FE-66FD-1B60-FADE-61F9151D8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7169" y="5209294"/>
              <a:ext cx="477309" cy="465314"/>
            </a:xfrm>
            <a:prstGeom prst="rect">
              <a:avLst/>
            </a:prstGeom>
          </p:spPr>
        </p:pic>
        <p:pic>
          <p:nvPicPr>
            <p:cNvPr id="30" name="Picture 1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1D013FA0-8D59-9BBE-5995-A0CECE790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39993" y="2439812"/>
              <a:ext cx="1933222" cy="3714749"/>
            </a:xfrm>
            <a:prstGeom prst="rect">
              <a:avLst/>
            </a:prstGeom>
          </p:spPr>
        </p:pic>
        <p:pic>
          <p:nvPicPr>
            <p:cNvPr id="31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11DFD8B2-3D29-4CAA-2B77-4908D863A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3366" y="4133322"/>
              <a:ext cx="477309" cy="465314"/>
            </a:xfrm>
            <a:prstGeom prst="rect">
              <a:avLst/>
            </a:prstGeom>
          </p:spPr>
        </p:pic>
        <p:pic>
          <p:nvPicPr>
            <p:cNvPr id="32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76529847-E57B-C743-D05E-FE72485E1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9002" y="4133319"/>
              <a:ext cx="477309" cy="465314"/>
            </a:xfrm>
            <a:prstGeom prst="rect">
              <a:avLst/>
            </a:prstGeom>
          </p:spPr>
        </p:pic>
        <p:pic>
          <p:nvPicPr>
            <p:cNvPr id="33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B92C09A7-4270-B5FA-7039-0F4EFBDE3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3366" y="4658962"/>
              <a:ext cx="477309" cy="465314"/>
            </a:xfrm>
            <a:prstGeom prst="rect">
              <a:avLst/>
            </a:prstGeom>
          </p:spPr>
        </p:pic>
        <p:pic>
          <p:nvPicPr>
            <p:cNvPr id="34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85A5A998-DF5C-F7F4-D513-B75281891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9002" y="4658960"/>
              <a:ext cx="477309" cy="465314"/>
            </a:xfrm>
            <a:prstGeom prst="rect">
              <a:avLst/>
            </a:prstGeom>
          </p:spPr>
        </p:pic>
        <p:pic>
          <p:nvPicPr>
            <p:cNvPr id="35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BB0352AD-D11A-F7B2-70E6-151B40D57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6892" y="5191656"/>
              <a:ext cx="477309" cy="465314"/>
            </a:xfrm>
            <a:prstGeom prst="rect">
              <a:avLst/>
            </a:prstGeom>
          </p:spPr>
        </p:pic>
        <p:pic>
          <p:nvPicPr>
            <p:cNvPr id="37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22D13A4C-CF8E-497D-E87C-6A9F402F4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2529" y="5191655"/>
              <a:ext cx="477309" cy="465314"/>
            </a:xfrm>
            <a:prstGeom prst="rect">
              <a:avLst/>
            </a:prstGeom>
          </p:spPr>
        </p:pic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2EDA92EB-8A00-7A52-98E2-65F5B2238BFB}"/>
              </a:ext>
            </a:extLst>
          </p:cNvPr>
          <p:cNvSpPr txBox="1">
            <a:spLocks/>
          </p:cNvSpPr>
          <p:nvPr/>
        </p:nvSpPr>
        <p:spPr>
          <a:xfrm>
            <a:off x="3623788" y="1547530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 err="1"/>
              <a:t>ReplicaSet</a:t>
            </a:r>
            <a:endParaRPr lang="en-US" sz="2000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D27B4712-D9E2-F35C-03CF-1B8524855AB4}"/>
              </a:ext>
            </a:extLst>
          </p:cNvPr>
          <p:cNvSpPr txBox="1">
            <a:spLocks/>
          </p:cNvSpPr>
          <p:nvPr/>
        </p:nvSpPr>
        <p:spPr>
          <a:xfrm>
            <a:off x="1313320" y="2758365"/>
            <a:ext cx="2275609" cy="10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Selector</a:t>
            </a:r>
          </a:p>
          <a:p>
            <a:pPr algn="ctr"/>
            <a:r>
              <a:rPr lang="en-US" sz="2000" dirty="0"/>
              <a:t>app=nginx</a:t>
            </a:r>
          </a:p>
        </p:txBody>
      </p:sp>
      <p:pic>
        <p:nvPicPr>
          <p:cNvPr id="42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101E7BA7-9A3F-73CB-9C92-A573FD3EA9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7310239" y="3173072"/>
            <a:ext cx="1256413" cy="1227086"/>
          </a:xfrm>
          <a:prstGeom prst="rect">
            <a:avLst/>
          </a:prstGeom>
        </p:spPr>
      </p:pic>
      <p:cxnSp>
        <p:nvCxnSpPr>
          <p:cNvPr id="43" name="Straight Arrow Connector 19">
            <a:extLst>
              <a:ext uri="{FF2B5EF4-FFF2-40B4-BE49-F238E27FC236}">
                <a16:creationId xmlns:a16="http://schemas.microsoft.com/office/drawing/2014/main" id="{97BC4DED-242F-0627-C069-32FFA97F727C}"/>
              </a:ext>
            </a:extLst>
          </p:cNvPr>
          <p:cNvCxnSpPr>
            <a:cxnSpLocks/>
            <a:stCxn id="23" idx="3"/>
            <a:endCxn id="42" idx="1"/>
          </p:cNvCxnSpPr>
          <p:nvPr/>
        </p:nvCxnSpPr>
        <p:spPr>
          <a:xfrm>
            <a:off x="5676512" y="2868715"/>
            <a:ext cx="1633727" cy="9179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tle 1">
            <a:extLst>
              <a:ext uri="{FF2B5EF4-FFF2-40B4-BE49-F238E27FC236}">
                <a16:creationId xmlns:a16="http://schemas.microsoft.com/office/drawing/2014/main" id="{B16341D3-97DC-21D1-1B1E-6B3EE9973FF5}"/>
              </a:ext>
            </a:extLst>
          </p:cNvPr>
          <p:cNvSpPr txBox="1">
            <a:spLocks/>
          </p:cNvSpPr>
          <p:nvPr/>
        </p:nvSpPr>
        <p:spPr>
          <a:xfrm>
            <a:off x="7259210" y="2847177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Pod</a:t>
            </a:r>
          </a:p>
        </p:txBody>
      </p:sp>
      <p:cxnSp>
        <p:nvCxnSpPr>
          <p:cNvPr id="48" name="Straight Arrow Connector 19">
            <a:extLst>
              <a:ext uri="{FF2B5EF4-FFF2-40B4-BE49-F238E27FC236}">
                <a16:creationId xmlns:a16="http://schemas.microsoft.com/office/drawing/2014/main" id="{80EEC84E-D828-6457-D62A-CF4232BAAC48}"/>
              </a:ext>
            </a:extLst>
          </p:cNvPr>
          <p:cNvCxnSpPr>
            <a:cxnSpLocks/>
            <a:stCxn id="42" idx="3"/>
            <a:endCxn id="52" idx="1"/>
          </p:cNvCxnSpPr>
          <p:nvPr/>
        </p:nvCxnSpPr>
        <p:spPr>
          <a:xfrm>
            <a:off x="8566652" y="3786615"/>
            <a:ext cx="1833279" cy="1522467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shade val="95000"/>
                <a:satMod val="105000"/>
                <a:alpha val="14198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4064EC40-D042-7FF3-4740-2C5177E41F4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000"/>
          </a:blip>
          <a:stretch>
            <a:fillRect/>
          </a:stretch>
        </p:blipFill>
        <p:spPr>
          <a:xfrm>
            <a:off x="10399931" y="5091695"/>
            <a:ext cx="1000991" cy="434774"/>
          </a:xfrm>
          <a:prstGeom prst="rect">
            <a:avLst/>
          </a:prstGeom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E42C3C0C-82A9-445E-D727-DD4C37E33D58}"/>
              </a:ext>
            </a:extLst>
          </p:cNvPr>
          <p:cNvSpPr txBox="1">
            <a:spLocks/>
          </p:cNvSpPr>
          <p:nvPr/>
        </p:nvSpPr>
        <p:spPr>
          <a:xfrm>
            <a:off x="10221191" y="5596730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chemeClr val="lt1">
                    <a:alpha val="19000"/>
                  </a:schemeClr>
                </a:solidFill>
              </a:rPr>
              <a:t>Containers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A3F8E51-B51A-9A57-A647-123633058933}"/>
              </a:ext>
            </a:extLst>
          </p:cNvPr>
          <p:cNvSpPr txBox="1">
            <a:spLocks/>
          </p:cNvSpPr>
          <p:nvPr/>
        </p:nvSpPr>
        <p:spPr>
          <a:xfrm>
            <a:off x="3414839" y="3946197"/>
            <a:ext cx="1955498" cy="98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Labels </a:t>
            </a:r>
          </a:p>
          <a:p>
            <a:pPr algn="ctr"/>
            <a:r>
              <a:rPr lang="en-US" sz="2000" dirty="0"/>
              <a:t>app=nginx</a:t>
            </a:r>
          </a:p>
          <a:p>
            <a:pPr algn="ctr"/>
            <a:endParaRPr lang="en-US" sz="2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CA18B5-A403-79ED-977B-802987D20AF4}"/>
              </a:ext>
            </a:extLst>
          </p:cNvPr>
          <p:cNvSpPr txBox="1">
            <a:spLocks/>
          </p:cNvSpPr>
          <p:nvPr/>
        </p:nvSpPr>
        <p:spPr>
          <a:xfrm>
            <a:off x="3254783" y="4547118"/>
            <a:ext cx="2275609" cy="10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Selector</a:t>
            </a:r>
          </a:p>
          <a:p>
            <a:pPr algn="ctr"/>
            <a:r>
              <a:rPr lang="en-US" sz="2000" dirty="0"/>
              <a:t>arbitrary=whatevs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38EA507-24AB-FF97-70DB-4AAF5EC887DE}"/>
              </a:ext>
            </a:extLst>
          </p:cNvPr>
          <p:cNvSpPr txBox="1">
            <a:spLocks/>
          </p:cNvSpPr>
          <p:nvPr/>
        </p:nvSpPr>
        <p:spPr>
          <a:xfrm>
            <a:off x="6960695" y="4440957"/>
            <a:ext cx="2064772" cy="98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Labels </a:t>
            </a:r>
          </a:p>
          <a:p>
            <a:pPr algn="ctr"/>
            <a:r>
              <a:rPr lang="en-US" sz="2000" dirty="0"/>
              <a:t>arbitrary=whatevs</a:t>
            </a:r>
          </a:p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56775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Take a look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21</a:t>
            </a:fld>
            <a:endParaRPr lang="en-US" sz="1200" b="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EB838E-89AB-443C-3181-2C928A0E9C44}"/>
              </a:ext>
            </a:extLst>
          </p:cNvPr>
          <p:cNvGrpSpPr/>
          <p:nvPr/>
        </p:nvGrpSpPr>
        <p:grpSpPr>
          <a:xfrm>
            <a:off x="222210" y="827281"/>
            <a:ext cx="1428461" cy="2601719"/>
            <a:chOff x="827851" y="1199442"/>
            <a:chExt cx="2577629" cy="4952999"/>
          </a:xfrm>
        </p:grpSpPr>
        <p:pic>
          <p:nvPicPr>
            <p:cNvPr id="5" name="Picture 1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E9F4BE7C-406B-A922-C181-5C11FFAAE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851" y="1199442"/>
              <a:ext cx="2577629" cy="4952999"/>
            </a:xfrm>
            <a:prstGeom prst="rect">
              <a:avLst/>
            </a:prstGeom>
          </p:spPr>
        </p:pic>
        <p:pic>
          <p:nvPicPr>
            <p:cNvPr id="6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4F691B3B-B599-2DB3-FF45-FF9043C71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5683" y="3443345"/>
              <a:ext cx="636412" cy="620419"/>
            </a:xfrm>
            <a:prstGeom prst="rect">
              <a:avLst/>
            </a:prstGeom>
          </p:spPr>
        </p:pic>
        <p:pic>
          <p:nvPicPr>
            <p:cNvPr id="7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0D6D3F80-5CF5-E299-5390-3E6792739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6533" y="3443344"/>
              <a:ext cx="636412" cy="620419"/>
            </a:xfrm>
            <a:prstGeom prst="rect">
              <a:avLst/>
            </a:prstGeom>
          </p:spPr>
        </p:pic>
        <p:pic>
          <p:nvPicPr>
            <p:cNvPr id="9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EB1A8170-9CAE-14D1-3E27-CF358D457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5682" y="4144199"/>
              <a:ext cx="636412" cy="62041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1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4BD2DAE8-A267-2B06-A713-876F9E37D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6533" y="4144196"/>
              <a:ext cx="636412" cy="62041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4777CFB3-95DE-6773-CD4C-76968C5EEE42}"/>
              </a:ext>
            </a:extLst>
          </p:cNvPr>
          <p:cNvSpPr txBox="1">
            <a:spLocks/>
          </p:cNvSpPr>
          <p:nvPr/>
        </p:nvSpPr>
        <p:spPr>
          <a:xfrm>
            <a:off x="257205" y="827281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Deployment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7A7EE2B-1F80-9B59-784F-2AC3033A1E67}"/>
              </a:ext>
            </a:extLst>
          </p:cNvPr>
          <p:cNvCxnSpPr>
            <a:cxnSpLocks/>
            <a:stCxn id="5" idx="3"/>
            <a:endCxn id="30" idx="1"/>
          </p:cNvCxnSpPr>
          <p:nvPr/>
        </p:nvCxnSpPr>
        <p:spPr>
          <a:xfrm>
            <a:off x="1650671" y="2128141"/>
            <a:ext cx="1428461" cy="7284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EB035D8-5E90-F87D-A14F-28CA8C851F0E}"/>
              </a:ext>
            </a:extLst>
          </p:cNvPr>
          <p:cNvGrpSpPr/>
          <p:nvPr/>
        </p:nvGrpSpPr>
        <p:grpSpPr>
          <a:xfrm>
            <a:off x="3079132" y="1581364"/>
            <a:ext cx="2597380" cy="2562591"/>
            <a:chOff x="4339993" y="2439812"/>
            <a:chExt cx="3347862" cy="3732388"/>
          </a:xfrm>
        </p:grpSpPr>
        <p:pic>
          <p:nvPicPr>
            <p:cNvPr id="23" name="Picture 1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D37A85F3-89D7-B2A4-D31C-A7F8935AB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54633" y="2457451"/>
              <a:ext cx="1933222" cy="3714749"/>
            </a:xfrm>
            <a:prstGeom prst="rect">
              <a:avLst/>
            </a:prstGeom>
          </p:spPr>
        </p:pic>
        <p:pic>
          <p:nvPicPr>
            <p:cNvPr id="24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DD62B5C2-AC1B-7884-E36B-4C236825A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8006" y="4150961"/>
              <a:ext cx="477309" cy="465314"/>
            </a:xfrm>
            <a:prstGeom prst="rect">
              <a:avLst/>
            </a:prstGeom>
          </p:spPr>
        </p:pic>
        <p:pic>
          <p:nvPicPr>
            <p:cNvPr id="25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D38F0315-B0F3-1851-23BD-A01E9C92F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3642" y="4150960"/>
              <a:ext cx="477309" cy="465314"/>
            </a:xfrm>
            <a:prstGeom prst="rect">
              <a:avLst/>
            </a:prstGeom>
          </p:spPr>
        </p:pic>
        <p:pic>
          <p:nvPicPr>
            <p:cNvPr id="26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7E543760-DB6B-719B-3651-807325111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8005" y="4676601"/>
              <a:ext cx="477309" cy="465314"/>
            </a:xfrm>
            <a:prstGeom prst="rect">
              <a:avLst/>
            </a:prstGeom>
          </p:spPr>
        </p:pic>
        <p:pic>
          <p:nvPicPr>
            <p:cNvPr id="27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40AC3625-C08C-4415-C18A-C6588869A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3642" y="4676600"/>
              <a:ext cx="477309" cy="465314"/>
            </a:xfrm>
            <a:prstGeom prst="rect">
              <a:avLst/>
            </a:prstGeom>
          </p:spPr>
        </p:pic>
        <p:pic>
          <p:nvPicPr>
            <p:cNvPr id="28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AC9623DA-336B-6EC6-B399-6DA78E599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1532" y="5209295"/>
              <a:ext cx="477309" cy="465314"/>
            </a:xfrm>
            <a:prstGeom prst="rect">
              <a:avLst/>
            </a:prstGeom>
          </p:spPr>
        </p:pic>
        <p:pic>
          <p:nvPicPr>
            <p:cNvPr id="29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C9E411FE-66FD-1B60-FADE-61F9151D8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7169" y="5209294"/>
              <a:ext cx="477309" cy="465314"/>
            </a:xfrm>
            <a:prstGeom prst="rect">
              <a:avLst/>
            </a:prstGeom>
          </p:spPr>
        </p:pic>
        <p:pic>
          <p:nvPicPr>
            <p:cNvPr id="30" name="Picture 1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1D013FA0-8D59-9BBE-5995-A0CECE790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39993" y="2439812"/>
              <a:ext cx="1933222" cy="3714749"/>
            </a:xfrm>
            <a:prstGeom prst="rect">
              <a:avLst/>
            </a:prstGeom>
          </p:spPr>
        </p:pic>
        <p:pic>
          <p:nvPicPr>
            <p:cNvPr id="31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11DFD8B2-3D29-4CAA-2B77-4908D863A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3366" y="4133322"/>
              <a:ext cx="477309" cy="465314"/>
            </a:xfrm>
            <a:prstGeom prst="rect">
              <a:avLst/>
            </a:prstGeom>
          </p:spPr>
        </p:pic>
        <p:pic>
          <p:nvPicPr>
            <p:cNvPr id="32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76529847-E57B-C743-D05E-FE72485E1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9002" y="4133319"/>
              <a:ext cx="477309" cy="465314"/>
            </a:xfrm>
            <a:prstGeom prst="rect">
              <a:avLst/>
            </a:prstGeom>
          </p:spPr>
        </p:pic>
        <p:pic>
          <p:nvPicPr>
            <p:cNvPr id="33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B92C09A7-4270-B5FA-7039-0F4EFBDE3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3366" y="4658962"/>
              <a:ext cx="477309" cy="465314"/>
            </a:xfrm>
            <a:prstGeom prst="rect">
              <a:avLst/>
            </a:prstGeom>
          </p:spPr>
        </p:pic>
        <p:pic>
          <p:nvPicPr>
            <p:cNvPr id="34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85A5A998-DF5C-F7F4-D513-B75281891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9002" y="4658960"/>
              <a:ext cx="477309" cy="465314"/>
            </a:xfrm>
            <a:prstGeom prst="rect">
              <a:avLst/>
            </a:prstGeom>
          </p:spPr>
        </p:pic>
        <p:pic>
          <p:nvPicPr>
            <p:cNvPr id="35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BB0352AD-D11A-F7B2-70E6-151B40D57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6892" y="5191656"/>
              <a:ext cx="477309" cy="465314"/>
            </a:xfrm>
            <a:prstGeom prst="rect">
              <a:avLst/>
            </a:prstGeom>
          </p:spPr>
        </p:pic>
        <p:pic>
          <p:nvPicPr>
            <p:cNvPr id="37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22D13A4C-CF8E-497D-E87C-6A9F402F4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2529" y="5191655"/>
              <a:ext cx="477309" cy="465314"/>
            </a:xfrm>
            <a:prstGeom prst="rect">
              <a:avLst/>
            </a:prstGeom>
          </p:spPr>
        </p:pic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2EDA92EB-8A00-7A52-98E2-65F5B2238BFB}"/>
              </a:ext>
            </a:extLst>
          </p:cNvPr>
          <p:cNvSpPr txBox="1">
            <a:spLocks/>
          </p:cNvSpPr>
          <p:nvPr/>
        </p:nvSpPr>
        <p:spPr>
          <a:xfrm>
            <a:off x="3623788" y="1547530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 err="1"/>
              <a:t>ReplicaSet</a:t>
            </a:r>
            <a:endParaRPr lang="en-US" sz="2000" dirty="0"/>
          </a:p>
        </p:txBody>
      </p:sp>
      <p:pic>
        <p:nvPicPr>
          <p:cNvPr id="42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101E7BA7-9A3F-73CB-9C92-A573FD3EA9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7310239" y="3173072"/>
            <a:ext cx="1256413" cy="1227086"/>
          </a:xfrm>
          <a:prstGeom prst="rect">
            <a:avLst/>
          </a:prstGeom>
        </p:spPr>
      </p:pic>
      <p:cxnSp>
        <p:nvCxnSpPr>
          <p:cNvPr id="43" name="Straight Arrow Connector 19">
            <a:extLst>
              <a:ext uri="{FF2B5EF4-FFF2-40B4-BE49-F238E27FC236}">
                <a16:creationId xmlns:a16="http://schemas.microsoft.com/office/drawing/2014/main" id="{97BC4DED-242F-0627-C069-32FFA97F727C}"/>
              </a:ext>
            </a:extLst>
          </p:cNvPr>
          <p:cNvCxnSpPr>
            <a:cxnSpLocks/>
            <a:stCxn id="23" idx="3"/>
            <a:endCxn id="42" idx="1"/>
          </p:cNvCxnSpPr>
          <p:nvPr/>
        </p:nvCxnSpPr>
        <p:spPr>
          <a:xfrm>
            <a:off x="5676512" y="2868715"/>
            <a:ext cx="1633727" cy="9179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tle 1">
            <a:extLst>
              <a:ext uri="{FF2B5EF4-FFF2-40B4-BE49-F238E27FC236}">
                <a16:creationId xmlns:a16="http://schemas.microsoft.com/office/drawing/2014/main" id="{B16341D3-97DC-21D1-1B1E-6B3EE9973FF5}"/>
              </a:ext>
            </a:extLst>
          </p:cNvPr>
          <p:cNvSpPr txBox="1">
            <a:spLocks/>
          </p:cNvSpPr>
          <p:nvPr/>
        </p:nvSpPr>
        <p:spPr>
          <a:xfrm>
            <a:off x="7259210" y="2847177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Pod</a:t>
            </a:r>
          </a:p>
        </p:txBody>
      </p:sp>
      <p:cxnSp>
        <p:nvCxnSpPr>
          <p:cNvPr id="48" name="Straight Arrow Connector 19">
            <a:extLst>
              <a:ext uri="{FF2B5EF4-FFF2-40B4-BE49-F238E27FC236}">
                <a16:creationId xmlns:a16="http://schemas.microsoft.com/office/drawing/2014/main" id="{80EEC84E-D828-6457-D62A-CF4232BAAC48}"/>
              </a:ext>
            </a:extLst>
          </p:cNvPr>
          <p:cNvCxnSpPr>
            <a:cxnSpLocks/>
            <a:stCxn id="42" idx="3"/>
            <a:endCxn id="52" idx="1"/>
          </p:cNvCxnSpPr>
          <p:nvPr/>
        </p:nvCxnSpPr>
        <p:spPr>
          <a:xfrm>
            <a:off x="8566652" y="3786615"/>
            <a:ext cx="1833279" cy="1522467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shade val="95000"/>
                <a:satMod val="105000"/>
                <a:alpha val="14198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4064EC40-D042-7FF3-4740-2C5177E41F4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000"/>
          </a:blip>
          <a:stretch>
            <a:fillRect/>
          </a:stretch>
        </p:blipFill>
        <p:spPr>
          <a:xfrm>
            <a:off x="10399931" y="5091695"/>
            <a:ext cx="1000991" cy="434774"/>
          </a:xfrm>
          <a:prstGeom prst="rect">
            <a:avLst/>
          </a:prstGeom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E42C3C0C-82A9-445E-D727-DD4C37E33D58}"/>
              </a:ext>
            </a:extLst>
          </p:cNvPr>
          <p:cNvSpPr txBox="1">
            <a:spLocks/>
          </p:cNvSpPr>
          <p:nvPr/>
        </p:nvSpPr>
        <p:spPr>
          <a:xfrm>
            <a:off x="10221191" y="5596730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chemeClr val="lt1">
                    <a:alpha val="19000"/>
                  </a:schemeClr>
                </a:solidFill>
              </a:rPr>
              <a:t>Containers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9FF4D9-494B-1072-8114-03347165B155}"/>
              </a:ext>
            </a:extLst>
          </p:cNvPr>
          <p:cNvSpPr txBox="1"/>
          <p:nvPr/>
        </p:nvSpPr>
        <p:spPr>
          <a:xfrm>
            <a:off x="758470" y="4856649"/>
            <a:ext cx="104971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latin typeface="Lucida Console" panose="020B0609040504020204" pitchFamily="49" charset="0"/>
              </a:rPr>
              <a:t>kubectl</a:t>
            </a:r>
            <a:r>
              <a:rPr lang="en-US" sz="3200" dirty="0">
                <a:latin typeface="Lucida Console" panose="020B0609040504020204" pitchFamily="49" charset="0"/>
              </a:rPr>
              <a:t> create deploy –image=nginx</a:t>
            </a:r>
          </a:p>
        </p:txBody>
      </p:sp>
    </p:spTree>
    <p:extLst>
      <p:ext uri="{BB962C8B-B14F-4D97-AF65-F5344CB8AC3E}">
        <p14:creationId xmlns:p14="http://schemas.microsoft.com/office/powerpoint/2010/main" val="1215534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b" anchorCtr="0">
            <a:noAutofit/>
          </a:bodyPr>
          <a:lstStyle/>
          <a:p>
            <a:pPr>
              <a:buSzPct val="25000"/>
            </a:pPr>
            <a:r>
              <a:rPr lang="en-US" dirty="0"/>
              <a:t>Services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Define a DNS entry that can be used to refer to a group of pods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Provide a consistent endpoint for the group of pods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Different types: </a:t>
            </a:r>
            <a:r>
              <a:rPr lang="en-US" sz="3200" dirty="0" err="1"/>
              <a:t>nodePort</a:t>
            </a:r>
            <a:r>
              <a:rPr lang="en-US" sz="3200" dirty="0"/>
              <a:t>, </a:t>
            </a:r>
            <a:r>
              <a:rPr lang="en-US" sz="3200" dirty="0" err="1"/>
              <a:t>clusterIP</a:t>
            </a:r>
            <a:r>
              <a:rPr lang="en-US" sz="3200" dirty="0"/>
              <a:t>, </a:t>
            </a:r>
            <a:r>
              <a:rPr lang="en-US" sz="3200" dirty="0" err="1"/>
              <a:t>loadbalancer</a:t>
            </a:r>
            <a:endParaRPr dirty="0"/>
          </a:p>
          <a:p>
            <a:pPr>
              <a:buSzPct val="25000"/>
            </a:pP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22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Shape 115"/>
          <p:cNvSpPr/>
          <p:nvPr/>
        </p:nvSpPr>
        <p:spPr>
          <a:xfrm>
            <a:off x="5280243" y="6393001"/>
            <a:ext cx="1374800" cy="3284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#rancherk8s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F34020D4-D5E8-4228-BEAC-DDFA55F83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41" y="1227667"/>
            <a:ext cx="1524000" cy="152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70DB97-CEB8-46E3-8889-A2A29248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(Node Port)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9668F-ABDA-4110-8225-5211E07BE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23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4E2F426E-B377-4D46-B716-D8DEB8C8F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779" y="3325520"/>
            <a:ext cx="2577629" cy="3537184"/>
          </a:xfrm>
          <a:prstGeom prst="rect">
            <a:avLst/>
          </a:prstGeom>
        </p:spPr>
      </p:pic>
      <p:pic>
        <p:nvPicPr>
          <p:cNvPr id="17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AF46F7B2-19CE-4A1F-87F7-7A47E7175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349036"/>
            <a:ext cx="2577629" cy="3537184"/>
          </a:xfrm>
          <a:prstGeom prst="rect">
            <a:avLst/>
          </a:prstGeom>
        </p:spPr>
      </p:pic>
      <p:pic>
        <p:nvPicPr>
          <p:cNvPr id="1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45DE301D-531A-4990-8F6F-267089F45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833" y="4990863"/>
            <a:ext cx="636412" cy="620419"/>
          </a:xfrm>
          <a:prstGeom prst="rect">
            <a:avLst/>
          </a:prstGeom>
        </p:spPr>
      </p:pic>
      <p:pic>
        <p:nvPicPr>
          <p:cNvPr id="1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D00E5831-57AD-42BC-92A8-45109FA58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681" y="4990860"/>
            <a:ext cx="636412" cy="620419"/>
          </a:xfrm>
          <a:prstGeom prst="rect">
            <a:avLst/>
          </a:prstGeom>
        </p:spPr>
      </p:pic>
      <p:pic>
        <p:nvPicPr>
          <p:cNvPr id="2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CB041891-81C5-44E3-B2CF-551C7EB44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830" y="5691716"/>
            <a:ext cx="636412" cy="620419"/>
          </a:xfrm>
          <a:prstGeom prst="rect">
            <a:avLst/>
          </a:prstGeom>
        </p:spPr>
      </p:pic>
      <p:pic>
        <p:nvPicPr>
          <p:cNvPr id="2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B5D13A05-B038-4083-AFD6-784C853FC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681" y="5691715"/>
            <a:ext cx="636412" cy="620419"/>
          </a:xfrm>
          <a:prstGeom prst="rect">
            <a:avLst/>
          </a:prstGeom>
        </p:spPr>
      </p:pic>
      <p:pic>
        <p:nvPicPr>
          <p:cNvPr id="22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824C4D07-4E36-4BDA-9D70-B71FB4714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962" y="3320815"/>
            <a:ext cx="2577629" cy="3537184"/>
          </a:xfrm>
          <a:prstGeom prst="rect">
            <a:avLst/>
          </a:prstGeom>
        </p:spPr>
      </p:pic>
      <p:pic>
        <p:nvPicPr>
          <p:cNvPr id="2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15473FA-0670-4FE4-931B-47DDE0018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793" y="4962641"/>
            <a:ext cx="636412" cy="620419"/>
          </a:xfrm>
          <a:prstGeom prst="rect">
            <a:avLst/>
          </a:prstGeom>
        </p:spPr>
      </p:pic>
      <p:pic>
        <p:nvPicPr>
          <p:cNvPr id="2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C37497D-B3DA-49C2-8D8D-491CC1900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638" y="4962637"/>
            <a:ext cx="636412" cy="620419"/>
          </a:xfrm>
          <a:prstGeom prst="rect">
            <a:avLst/>
          </a:prstGeom>
        </p:spPr>
      </p:pic>
      <p:pic>
        <p:nvPicPr>
          <p:cNvPr id="2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E2E54A0-42C5-46FF-A32D-412249E0C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793" y="5663495"/>
            <a:ext cx="636412" cy="620419"/>
          </a:xfrm>
          <a:prstGeom prst="rect">
            <a:avLst/>
          </a:prstGeom>
        </p:spPr>
      </p:pic>
      <p:pic>
        <p:nvPicPr>
          <p:cNvPr id="2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BB375BE-9D9A-4A3B-B67B-2D3826709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638" y="5663493"/>
            <a:ext cx="636412" cy="62041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D59C440-B33B-4D55-BFDD-B03CE2AA73C1}"/>
              </a:ext>
            </a:extLst>
          </p:cNvPr>
          <p:cNvCxnSpPr/>
          <p:nvPr/>
        </p:nvCxnSpPr>
        <p:spPr>
          <a:xfrm>
            <a:off x="2243570" y="1845733"/>
            <a:ext cx="1560836" cy="2354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66E3D05-D9C1-4053-BF0F-34CE10EB3AC1}"/>
              </a:ext>
            </a:extLst>
          </p:cNvPr>
          <p:cNvSpPr txBox="1"/>
          <p:nvPr/>
        </p:nvSpPr>
        <p:spPr>
          <a:xfrm>
            <a:off x="1854200" y="1412053"/>
            <a:ext cx="3657600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192.168.0.[1-3]:32000</a:t>
            </a:r>
          </a:p>
        </p:txBody>
      </p:sp>
      <p:pic>
        <p:nvPicPr>
          <p:cNvPr id="5" name="Picture 7" descr="A picture containing object, first-aid kit&#10;&#10;Description generated with very high confidence">
            <a:extLst>
              <a:ext uri="{FF2B5EF4-FFF2-40B4-BE49-F238E27FC236}">
                <a16:creationId xmlns:a16="http://schemas.microsoft.com/office/drawing/2014/main" id="{6959993C-874D-4BB6-ABAD-1FFC5E991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1885" y="4140199"/>
            <a:ext cx="562811" cy="562811"/>
          </a:xfrm>
          <a:prstGeom prst="rect">
            <a:avLst/>
          </a:prstGeom>
        </p:spPr>
      </p:pic>
      <p:pic>
        <p:nvPicPr>
          <p:cNvPr id="29" name="Picture 7" descr="A picture containing object, first-aid kit&#10;&#10;Description generated with very high confidence">
            <a:extLst>
              <a:ext uri="{FF2B5EF4-FFF2-40B4-BE49-F238E27FC236}">
                <a16:creationId xmlns:a16="http://schemas.microsoft.com/office/drawing/2014/main" id="{3DF3A2EC-A769-4732-920A-6956F279B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8305" y="4140197"/>
            <a:ext cx="562811" cy="562811"/>
          </a:xfrm>
          <a:prstGeom prst="rect">
            <a:avLst/>
          </a:prstGeom>
        </p:spPr>
      </p:pic>
      <p:pic>
        <p:nvPicPr>
          <p:cNvPr id="30" name="Picture 7" descr="A picture containing object, first-aid kit&#10;&#10;Description generated with very high confidence">
            <a:extLst>
              <a:ext uri="{FF2B5EF4-FFF2-40B4-BE49-F238E27FC236}">
                <a16:creationId xmlns:a16="http://schemas.microsoft.com/office/drawing/2014/main" id="{C0E2B8B9-2158-450E-B017-0DBB03DA5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1517" y="4140199"/>
            <a:ext cx="562811" cy="56281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AC45904-85CA-4B43-A019-D20AEEB25F7C}"/>
              </a:ext>
            </a:extLst>
          </p:cNvPr>
          <p:cNvCxnSpPr>
            <a:cxnSpLocks/>
          </p:cNvCxnSpPr>
          <p:nvPr/>
        </p:nvCxnSpPr>
        <p:spPr>
          <a:xfrm>
            <a:off x="2297043" y="1919257"/>
            <a:ext cx="3746572" cy="236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5C52E4C-3DE2-48AF-BC4D-1B4CE785E40F}"/>
              </a:ext>
            </a:extLst>
          </p:cNvPr>
          <p:cNvCxnSpPr>
            <a:cxnSpLocks/>
          </p:cNvCxnSpPr>
          <p:nvPr/>
        </p:nvCxnSpPr>
        <p:spPr>
          <a:xfrm>
            <a:off x="2283678" y="1912575"/>
            <a:ext cx="6213044" cy="236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128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F34020D4-D5E8-4228-BEAC-DDFA55F83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41" y="1227667"/>
            <a:ext cx="1524000" cy="152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70DB97-CEB8-46E3-8889-A2A29248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(Load Balancer)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9668F-ABDA-4110-8225-5211E07BE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24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4E2F426E-B377-4D46-B716-D8DEB8C8F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779" y="3325520"/>
            <a:ext cx="2577629" cy="3537184"/>
          </a:xfrm>
          <a:prstGeom prst="rect">
            <a:avLst/>
          </a:prstGeom>
        </p:spPr>
      </p:pic>
      <p:pic>
        <p:nvPicPr>
          <p:cNvPr id="17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AF46F7B2-19CE-4A1F-87F7-7A47E7175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349036"/>
            <a:ext cx="2577629" cy="3537184"/>
          </a:xfrm>
          <a:prstGeom prst="rect">
            <a:avLst/>
          </a:prstGeom>
        </p:spPr>
      </p:pic>
      <p:pic>
        <p:nvPicPr>
          <p:cNvPr id="1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45DE301D-531A-4990-8F6F-267089F45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833" y="4990863"/>
            <a:ext cx="636412" cy="620419"/>
          </a:xfrm>
          <a:prstGeom prst="rect">
            <a:avLst/>
          </a:prstGeom>
        </p:spPr>
      </p:pic>
      <p:pic>
        <p:nvPicPr>
          <p:cNvPr id="1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D00E5831-57AD-42BC-92A8-45109FA58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681" y="4990860"/>
            <a:ext cx="636412" cy="620419"/>
          </a:xfrm>
          <a:prstGeom prst="rect">
            <a:avLst/>
          </a:prstGeom>
        </p:spPr>
      </p:pic>
      <p:pic>
        <p:nvPicPr>
          <p:cNvPr id="2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CB041891-81C5-44E3-B2CF-551C7EB44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830" y="5691716"/>
            <a:ext cx="636412" cy="620419"/>
          </a:xfrm>
          <a:prstGeom prst="rect">
            <a:avLst/>
          </a:prstGeom>
        </p:spPr>
      </p:pic>
      <p:pic>
        <p:nvPicPr>
          <p:cNvPr id="2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B5D13A05-B038-4083-AFD6-784C853FC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681" y="5691715"/>
            <a:ext cx="636412" cy="620419"/>
          </a:xfrm>
          <a:prstGeom prst="rect">
            <a:avLst/>
          </a:prstGeom>
        </p:spPr>
      </p:pic>
      <p:pic>
        <p:nvPicPr>
          <p:cNvPr id="22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824C4D07-4E36-4BDA-9D70-B71FB4714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962" y="3320815"/>
            <a:ext cx="2577629" cy="3537184"/>
          </a:xfrm>
          <a:prstGeom prst="rect">
            <a:avLst/>
          </a:prstGeom>
        </p:spPr>
      </p:pic>
      <p:pic>
        <p:nvPicPr>
          <p:cNvPr id="2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15473FA-0670-4FE4-931B-47DDE0018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793" y="4962641"/>
            <a:ext cx="636412" cy="620419"/>
          </a:xfrm>
          <a:prstGeom prst="rect">
            <a:avLst/>
          </a:prstGeom>
        </p:spPr>
      </p:pic>
      <p:pic>
        <p:nvPicPr>
          <p:cNvPr id="2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C37497D-B3DA-49C2-8D8D-491CC1900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638" y="4962637"/>
            <a:ext cx="636412" cy="620419"/>
          </a:xfrm>
          <a:prstGeom prst="rect">
            <a:avLst/>
          </a:prstGeom>
        </p:spPr>
      </p:pic>
      <p:pic>
        <p:nvPicPr>
          <p:cNvPr id="2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E2E54A0-42C5-46FF-A32D-412249E0C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793" y="5663495"/>
            <a:ext cx="636412" cy="620419"/>
          </a:xfrm>
          <a:prstGeom prst="rect">
            <a:avLst/>
          </a:prstGeom>
        </p:spPr>
      </p:pic>
      <p:pic>
        <p:nvPicPr>
          <p:cNvPr id="2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BB375BE-9D9A-4A3B-B67B-2D3826709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638" y="5663493"/>
            <a:ext cx="636412" cy="62041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D59C440-B33B-4D55-BFDD-B03CE2AA73C1}"/>
              </a:ext>
            </a:extLst>
          </p:cNvPr>
          <p:cNvCxnSpPr/>
          <p:nvPr/>
        </p:nvCxnSpPr>
        <p:spPr>
          <a:xfrm>
            <a:off x="2123256" y="2233416"/>
            <a:ext cx="3779993" cy="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66E3D05-D9C1-4053-BF0F-34CE10EB3AC1}"/>
              </a:ext>
            </a:extLst>
          </p:cNvPr>
          <p:cNvSpPr txBox="1"/>
          <p:nvPr/>
        </p:nvSpPr>
        <p:spPr>
          <a:xfrm>
            <a:off x="1854200" y="1412053"/>
            <a:ext cx="3657600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Public IP:80</a:t>
            </a:r>
          </a:p>
        </p:txBody>
      </p:sp>
      <p:pic>
        <p:nvPicPr>
          <p:cNvPr id="5" name="Picture 7" descr="A picture containing object, first-aid kit&#10;&#10;Description generated with very high confidence">
            <a:extLst>
              <a:ext uri="{FF2B5EF4-FFF2-40B4-BE49-F238E27FC236}">
                <a16:creationId xmlns:a16="http://schemas.microsoft.com/office/drawing/2014/main" id="{6959993C-874D-4BB6-ABAD-1FFC5E991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1569" y="1894304"/>
            <a:ext cx="562811" cy="562811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A39D3C-22F9-4B9E-8FED-49E5D3D41AAA}"/>
              </a:ext>
            </a:extLst>
          </p:cNvPr>
          <p:cNvCxnSpPr>
            <a:cxnSpLocks/>
          </p:cNvCxnSpPr>
          <p:nvPr/>
        </p:nvCxnSpPr>
        <p:spPr>
          <a:xfrm>
            <a:off x="6494729" y="2226731"/>
            <a:ext cx="2215889" cy="2748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19BD599-96A9-4104-877A-617B75340EFB}"/>
              </a:ext>
            </a:extLst>
          </p:cNvPr>
          <p:cNvCxnSpPr>
            <a:cxnSpLocks/>
          </p:cNvCxnSpPr>
          <p:nvPr/>
        </p:nvCxnSpPr>
        <p:spPr>
          <a:xfrm flipH="1">
            <a:off x="6244143" y="2467362"/>
            <a:ext cx="3268" cy="1438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C52FA1C-746D-4F27-AF84-1BB305A337E8}"/>
              </a:ext>
            </a:extLst>
          </p:cNvPr>
          <p:cNvCxnSpPr>
            <a:cxnSpLocks/>
          </p:cNvCxnSpPr>
          <p:nvPr/>
        </p:nvCxnSpPr>
        <p:spPr>
          <a:xfrm flipH="1">
            <a:off x="3737564" y="2260150"/>
            <a:ext cx="2209056" cy="2468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215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F34020D4-D5E8-4228-BEAC-DDFA55F83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41" y="1227667"/>
            <a:ext cx="1524000" cy="152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70DB97-CEB8-46E3-8889-A2A29248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(Load Balancer)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9668F-ABDA-4110-8225-5211E07BE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25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4E2F426E-B377-4D46-B716-D8DEB8C8F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779" y="3325520"/>
            <a:ext cx="2577629" cy="3537184"/>
          </a:xfrm>
          <a:prstGeom prst="rect">
            <a:avLst/>
          </a:prstGeom>
        </p:spPr>
      </p:pic>
      <p:pic>
        <p:nvPicPr>
          <p:cNvPr id="17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AF46F7B2-19CE-4A1F-87F7-7A47E7175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349036"/>
            <a:ext cx="2577629" cy="3537184"/>
          </a:xfrm>
          <a:prstGeom prst="rect">
            <a:avLst/>
          </a:prstGeom>
        </p:spPr>
      </p:pic>
      <p:pic>
        <p:nvPicPr>
          <p:cNvPr id="1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45DE301D-531A-4990-8F6F-267089F45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833" y="4990863"/>
            <a:ext cx="636412" cy="620419"/>
          </a:xfrm>
          <a:prstGeom prst="rect">
            <a:avLst/>
          </a:prstGeom>
        </p:spPr>
      </p:pic>
      <p:pic>
        <p:nvPicPr>
          <p:cNvPr id="1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D00E5831-57AD-42BC-92A8-45109FA58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681" y="4990860"/>
            <a:ext cx="636412" cy="620419"/>
          </a:xfrm>
          <a:prstGeom prst="rect">
            <a:avLst/>
          </a:prstGeom>
        </p:spPr>
      </p:pic>
      <p:pic>
        <p:nvPicPr>
          <p:cNvPr id="2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CB041891-81C5-44E3-B2CF-551C7EB44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830" y="5691716"/>
            <a:ext cx="636412" cy="620419"/>
          </a:xfrm>
          <a:prstGeom prst="rect">
            <a:avLst/>
          </a:prstGeom>
        </p:spPr>
      </p:pic>
      <p:pic>
        <p:nvPicPr>
          <p:cNvPr id="2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B5D13A05-B038-4083-AFD6-784C853FC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681" y="5691715"/>
            <a:ext cx="636412" cy="620419"/>
          </a:xfrm>
          <a:prstGeom prst="rect">
            <a:avLst/>
          </a:prstGeom>
        </p:spPr>
      </p:pic>
      <p:pic>
        <p:nvPicPr>
          <p:cNvPr id="22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824C4D07-4E36-4BDA-9D70-B71FB4714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962" y="3320815"/>
            <a:ext cx="2577629" cy="3537184"/>
          </a:xfrm>
          <a:prstGeom prst="rect">
            <a:avLst/>
          </a:prstGeom>
        </p:spPr>
      </p:pic>
      <p:pic>
        <p:nvPicPr>
          <p:cNvPr id="2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15473FA-0670-4FE4-931B-47DDE0018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793" y="4962641"/>
            <a:ext cx="636412" cy="620419"/>
          </a:xfrm>
          <a:prstGeom prst="rect">
            <a:avLst/>
          </a:prstGeom>
        </p:spPr>
      </p:pic>
      <p:pic>
        <p:nvPicPr>
          <p:cNvPr id="2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C37497D-B3DA-49C2-8D8D-491CC1900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638" y="4962637"/>
            <a:ext cx="636412" cy="620419"/>
          </a:xfrm>
          <a:prstGeom prst="rect">
            <a:avLst/>
          </a:prstGeom>
        </p:spPr>
      </p:pic>
      <p:pic>
        <p:nvPicPr>
          <p:cNvPr id="2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E2E54A0-42C5-46FF-A32D-412249E0C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793" y="5663495"/>
            <a:ext cx="636412" cy="620419"/>
          </a:xfrm>
          <a:prstGeom prst="rect">
            <a:avLst/>
          </a:prstGeom>
        </p:spPr>
      </p:pic>
      <p:pic>
        <p:nvPicPr>
          <p:cNvPr id="2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BB375BE-9D9A-4A3B-B67B-2D3826709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638" y="5663493"/>
            <a:ext cx="636412" cy="62041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D59C440-B33B-4D55-BFDD-B03CE2AA73C1}"/>
              </a:ext>
            </a:extLst>
          </p:cNvPr>
          <p:cNvCxnSpPr/>
          <p:nvPr/>
        </p:nvCxnSpPr>
        <p:spPr>
          <a:xfrm>
            <a:off x="2123256" y="2233416"/>
            <a:ext cx="3779993" cy="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66E3D05-D9C1-4053-BF0F-34CE10EB3AC1}"/>
              </a:ext>
            </a:extLst>
          </p:cNvPr>
          <p:cNvSpPr txBox="1"/>
          <p:nvPr/>
        </p:nvSpPr>
        <p:spPr>
          <a:xfrm>
            <a:off x="1854200" y="1412053"/>
            <a:ext cx="3657600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Public IP:80</a:t>
            </a:r>
          </a:p>
        </p:txBody>
      </p:sp>
      <p:pic>
        <p:nvPicPr>
          <p:cNvPr id="5" name="Picture 7" descr="A picture containing object, first-aid kit&#10;&#10;Description generated with very high confidence">
            <a:extLst>
              <a:ext uri="{FF2B5EF4-FFF2-40B4-BE49-F238E27FC236}">
                <a16:creationId xmlns:a16="http://schemas.microsoft.com/office/drawing/2014/main" id="{6959993C-874D-4BB6-ABAD-1FFC5E991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1569" y="1894304"/>
            <a:ext cx="562811" cy="562811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A39D3C-22F9-4B9E-8FED-49E5D3D41AAA}"/>
              </a:ext>
            </a:extLst>
          </p:cNvPr>
          <p:cNvCxnSpPr>
            <a:cxnSpLocks/>
          </p:cNvCxnSpPr>
          <p:nvPr/>
        </p:nvCxnSpPr>
        <p:spPr>
          <a:xfrm>
            <a:off x="6494729" y="2226731"/>
            <a:ext cx="2215889" cy="2748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19BD599-96A9-4104-877A-617B75340EFB}"/>
              </a:ext>
            </a:extLst>
          </p:cNvPr>
          <p:cNvCxnSpPr>
            <a:cxnSpLocks/>
          </p:cNvCxnSpPr>
          <p:nvPr/>
        </p:nvCxnSpPr>
        <p:spPr>
          <a:xfrm flipH="1">
            <a:off x="6244143" y="2467362"/>
            <a:ext cx="3268" cy="1438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C52FA1C-746D-4F27-AF84-1BB305A337E8}"/>
              </a:ext>
            </a:extLst>
          </p:cNvPr>
          <p:cNvCxnSpPr>
            <a:cxnSpLocks/>
          </p:cNvCxnSpPr>
          <p:nvPr/>
        </p:nvCxnSpPr>
        <p:spPr>
          <a:xfrm flipH="1">
            <a:off x="3737564" y="2260150"/>
            <a:ext cx="2209056" cy="2468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20132588-2586-A47F-1000-EE4ADECFFAA5}"/>
              </a:ext>
            </a:extLst>
          </p:cNvPr>
          <p:cNvSpPr txBox="1">
            <a:spLocks/>
          </p:cNvSpPr>
          <p:nvPr/>
        </p:nvSpPr>
        <p:spPr>
          <a:xfrm>
            <a:off x="6170765" y="1725263"/>
            <a:ext cx="2275609" cy="10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Selector</a:t>
            </a:r>
          </a:p>
          <a:p>
            <a:pPr algn="ctr"/>
            <a:r>
              <a:rPr lang="en-US" sz="2000" dirty="0"/>
              <a:t>app=nginx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30B1C8-F2C5-FD43-CA68-423FF3B48BCF}"/>
              </a:ext>
            </a:extLst>
          </p:cNvPr>
          <p:cNvSpPr txBox="1">
            <a:spLocks/>
          </p:cNvSpPr>
          <p:nvPr/>
        </p:nvSpPr>
        <p:spPr>
          <a:xfrm>
            <a:off x="6616231" y="4683064"/>
            <a:ext cx="1704955" cy="8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Labels </a:t>
            </a:r>
          </a:p>
          <a:p>
            <a:pPr algn="ctr"/>
            <a:r>
              <a:rPr lang="en-US" sz="2000" dirty="0"/>
              <a:t>app=nginx</a:t>
            </a:r>
          </a:p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63181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b" anchorCtr="0">
            <a:noAutofit/>
          </a:bodyPr>
          <a:lstStyle/>
          <a:p>
            <a:pPr>
              <a:buSzPct val="25000"/>
            </a:pPr>
            <a:r>
              <a:rPr lang="en-US" dirty="0"/>
              <a:t>Config Maps &amp; Secrets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Allow storing of arbitrary configuration values and files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Exposed in pods as either environment variables or as local storage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Decoupled storage of configuration from pod spec</a:t>
            </a:r>
          </a:p>
          <a:p>
            <a:pPr>
              <a:buSzPct val="25000"/>
            </a:pPr>
            <a:endParaRPr dirty="0"/>
          </a:p>
        </p:txBody>
      </p:sp>
      <p:sp>
        <p:nvSpPr>
          <p:cNvPr id="122" name="Shape 12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26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Shape 123"/>
          <p:cNvSpPr/>
          <p:nvPr/>
        </p:nvSpPr>
        <p:spPr>
          <a:xfrm>
            <a:off x="5280243" y="6393001"/>
            <a:ext cx="1374800" cy="3284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#rancherk8s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B80F87D-728C-46CF-9FD4-840C82054151}"/>
              </a:ext>
            </a:extLst>
          </p:cNvPr>
          <p:cNvSpPr txBox="1"/>
          <p:nvPr/>
        </p:nvSpPr>
        <p:spPr>
          <a:xfrm>
            <a:off x="8093489" y="1466360"/>
            <a:ext cx="4358705" cy="3447098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/>
              <a:t>apiVersion</a:t>
            </a:r>
            <a:r>
              <a:rPr lang="en-US" sz="2400" dirty="0"/>
              <a:t>: v1 </a:t>
            </a:r>
          </a:p>
          <a:p>
            <a:r>
              <a:rPr lang="en-US" sz="2400" dirty="0"/>
              <a:t>kind: </a:t>
            </a:r>
            <a:r>
              <a:rPr lang="en-US" sz="2400" dirty="0" err="1"/>
              <a:t>ConfigMap</a:t>
            </a:r>
            <a:r>
              <a:rPr lang="en-US" sz="2400" dirty="0"/>
              <a:t> </a:t>
            </a:r>
          </a:p>
          <a:p>
            <a:r>
              <a:rPr lang="en-US" sz="2400" dirty="0"/>
              <a:t>metadata: </a:t>
            </a:r>
          </a:p>
          <a:p>
            <a:r>
              <a:rPr lang="en-US" sz="2400" dirty="0"/>
              <a:t>  name: prod-config </a:t>
            </a:r>
          </a:p>
          <a:p>
            <a:r>
              <a:rPr lang="en-US" sz="2400" dirty="0"/>
              <a:t>  namespace: default </a:t>
            </a:r>
          </a:p>
          <a:p>
            <a:r>
              <a:rPr lang="en-US" sz="2400" dirty="0"/>
              <a:t>data: </a:t>
            </a:r>
          </a:p>
          <a:p>
            <a:r>
              <a:rPr lang="en-US" sz="2400" dirty="0"/>
              <a:t>  Item1: prod-stuff </a:t>
            </a:r>
          </a:p>
          <a:p>
            <a:r>
              <a:rPr lang="en-US" sz="2400" dirty="0"/>
              <a:t>  Item2: more prod stuff</a:t>
            </a:r>
          </a:p>
          <a:p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50FBE7-46F6-4C33-B5C6-754804D52566}"/>
              </a:ext>
            </a:extLst>
          </p:cNvPr>
          <p:cNvSpPr txBox="1"/>
          <p:nvPr/>
        </p:nvSpPr>
        <p:spPr>
          <a:xfrm>
            <a:off x="4108672" y="1466360"/>
            <a:ext cx="3980298" cy="3447098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/>
              <a:t>apiVersion</a:t>
            </a:r>
            <a:r>
              <a:rPr lang="en-US" sz="2400" dirty="0"/>
              <a:t>: v1 </a:t>
            </a:r>
          </a:p>
          <a:p>
            <a:r>
              <a:rPr lang="en-US" sz="2400" dirty="0"/>
              <a:t>kind: </a:t>
            </a:r>
            <a:r>
              <a:rPr lang="en-US" sz="2400" dirty="0" err="1"/>
              <a:t>ConfigMap</a:t>
            </a:r>
            <a:r>
              <a:rPr lang="en-US" sz="2400" dirty="0"/>
              <a:t> </a:t>
            </a:r>
          </a:p>
          <a:p>
            <a:r>
              <a:rPr lang="en-US" sz="2400" dirty="0"/>
              <a:t>metadata: </a:t>
            </a:r>
          </a:p>
          <a:p>
            <a:r>
              <a:rPr lang="en-US" sz="2400" dirty="0"/>
              <a:t>  name: </a:t>
            </a:r>
            <a:r>
              <a:rPr lang="en-US" sz="2400" dirty="0" err="1"/>
              <a:t>qa</a:t>
            </a:r>
            <a:r>
              <a:rPr lang="en-US" sz="2400" dirty="0"/>
              <a:t>-config </a:t>
            </a:r>
          </a:p>
          <a:p>
            <a:r>
              <a:rPr lang="en-US" sz="2400" dirty="0"/>
              <a:t>  namespace: default </a:t>
            </a:r>
          </a:p>
          <a:p>
            <a:r>
              <a:rPr lang="en-US" sz="2400" dirty="0"/>
              <a:t>data: </a:t>
            </a:r>
          </a:p>
          <a:p>
            <a:r>
              <a:rPr lang="en-US" sz="2400" dirty="0"/>
              <a:t>  Item1: </a:t>
            </a:r>
            <a:r>
              <a:rPr lang="en-US" sz="2400" dirty="0" err="1"/>
              <a:t>qa</a:t>
            </a:r>
            <a:r>
              <a:rPr lang="en-US" sz="2400" dirty="0"/>
              <a:t>-stuff </a:t>
            </a:r>
          </a:p>
          <a:p>
            <a:r>
              <a:rPr lang="en-US" sz="2400" dirty="0"/>
              <a:t>  Item2: more </a:t>
            </a:r>
            <a:r>
              <a:rPr lang="en-US" sz="2400" dirty="0" err="1"/>
              <a:t>qa</a:t>
            </a:r>
            <a:r>
              <a:rPr lang="en-US" sz="2400" dirty="0"/>
              <a:t> stuff</a:t>
            </a:r>
          </a:p>
          <a:p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56B182-DEF3-4608-B16F-016FD90C8B46}"/>
              </a:ext>
            </a:extLst>
          </p:cNvPr>
          <p:cNvSpPr txBox="1"/>
          <p:nvPr/>
        </p:nvSpPr>
        <p:spPr>
          <a:xfrm>
            <a:off x="-61127" y="1466361"/>
            <a:ext cx="3980298" cy="3447098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/>
              <a:t>apiVersion</a:t>
            </a:r>
            <a:r>
              <a:rPr lang="en-US" sz="2400" dirty="0"/>
              <a:t>: v1 </a:t>
            </a:r>
          </a:p>
          <a:p>
            <a:r>
              <a:rPr lang="en-US" sz="2400" dirty="0"/>
              <a:t>kind: </a:t>
            </a:r>
            <a:r>
              <a:rPr lang="en-US" sz="2400" dirty="0" err="1"/>
              <a:t>ConfigMap</a:t>
            </a:r>
            <a:r>
              <a:rPr lang="en-US" sz="2400" dirty="0"/>
              <a:t> </a:t>
            </a:r>
          </a:p>
          <a:p>
            <a:r>
              <a:rPr lang="en-US" sz="2400" dirty="0"/>
              <a:t>metadata: </a:t>
            </a:r>
          </a:p>
          <a:p>
            <a:r>
              <a:rPr lang="en-US" sz="2400" dirty="0"/>
              <a:t>  name: dev-config </a:t>
            </a:r>
          </a:p>
          <a:p>
            <a:r>
              <a:rPr lang="en-US" sz="2400" dirty="0"/>
              <a:t>  namespace: default </a:t>
            </a:r>
          </a:p>
          <a:p>
            <a:r>
              <a:rPr lang="en-US" sz="2400" dirty="0"/>
              <a:t>data: </a:t>
            </a:r>
          </a:p>
          <a:p>
            <a:r>
              <a:rPr lang="en-US" sz="2400" dirty="0"/>
              <a:t>  Item1: dev-stuff </a:t>
            </a:r>
          </a:p>
          <a:p>
            <a:r>
              <a:rPr lang="en-US" sz="2400" dirty="0"/>
              <a:t>  Item2: more dev stuff</a:t>
            </a:r>
          </a:p>
          <a:p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1F64E9-7971-4FFC-A8FD-7649F5712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 Maps &amp; Secrets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25BC7-6824-4FF9-A14F-2236D713A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27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41710193-250B-45A0-8CBA-6C11D299B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18" y="5020349"/>
            <a:ext cx="1794933" cy="1756597"/>
          </a:xfrm>
          <a:prstGeom prst="rect">
            <a:avLst/>
          </a:prstGeom>
        </p:spPr>
      </p:pic>
      <p:pic>
        <p:nvPicPr>
          <p:cNvPr id="6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9DB6F11C-9FD8-47D4-B65F-1F11296EB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827" y="5086200"/>
            <a:ext cx="1794933" cy="1756597"/>
          </a:xfrm>
          <a:prstGeom prst="rect">
            <a:avLst/>
          </a:prstGeom>
        </p:spPr>
      </p:pic>
      <p:pic>
        <p:nvPicPr>
          <p:cNvPr id="7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9BB05FA0-8C04-4A59-A317-C5E834609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4238" y="5086200"/>
            <a:ext cx="1794933" cy="175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869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b" anchorCtr="0">
            <a:noAutofit/>
          </a:bodyPr>
          <a:lstStyle/>
          <a:p>
            <a:pPr>
              <a:buSzPct val="25000"/>
            </a:pPr>
            <a:r>
              <a:rPr lang="en-US" dirty="0"/>
              <a:t>Ingresses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Define how traffic outside the cluster is routed to inside the cluster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Used to expose Kubernetes services to the world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Route traffic to internal services based on factors such as host and path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Ingress is usually implemented by a load balancer (Nginx, </a:t>
            </a:r>
            <a:r>
              <a:rPr lang="en-US" sz="3200" dirty="0" err="1"/>
              <a:t>HAProxy</a:t>
            </a:r>
            <a:r>
              <a:rPr lang="en-US" sz="3200" dirty="0"/>
              <a:t>, AWS ELB, </a:t>
            </a:r>
            <a:r>
              <a:rPr lang="en-US" sz="3200" dirty="0" err="1"/>
              <a:t>etc</a:t>
            </a:r>
            <a:r>
              <a:rPr lang="en-US" sz="3200" dirty="0"/>
              <a:t>…)</a:t>
            </a:r>
          </a:p>
          <a:p>
            <a:pPr>
              <a:spcBef>
                <a:spcPts val="800"/>
              </a:spcBef>
              <a:buSzPct val="25000"/>
            </a:pPr>
            <a:endParaRPr dirty="0"/>
          </a:p>
          <a:p>
            <a:pPr>
              <a:buSzPct val="25000"/>
            </a:pPr>
            <a:endParaRPr dirty="0"/>
          </a:p>
        </p:txBody>
      </p:sp>
      <p:sp>
        <p:nvSpPr>
          <p:cNvPr id="130" name="Shape 1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28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5280243" y="6393001"/>
            <a:ext cx="1374800" cy="3284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#rancherk8s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F34020D4-D5E8-4228-BEAC-DDFA55F83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41" y="1227667"/>
            <a:ext cx="1524000" cy="1524000"/>
          </a:xfrm>
          <a:prstGeom prst="rect">
            <a:avLst/>
          </a:prstGeom>
        </p:spPr>
      </p:pic>
      <p:pic>
        <p:nvPicPr>
          <p:cNvPr id="10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4E2F426E-B377-4D46-B716-D8DEB8C8F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779" y="3325520"/>
            <a:ext cx="2577629" cy="35371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70DB97-CEB8-46E3-8889-A2A29248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9668F-ABDA-4110-8225-5211E07BE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29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65ABE3E-DBF8-45CA-A9DD-EA205352B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610" y="4967347"/>
            <a:ext cx="636412" cy="620419"/>
          </a:xfrm>
          <a:prstGeom prst="rect">
            <a:avLst/>
          </a:prstGeom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40821C1-E122-492B-A44B-2BC940F56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0459" y="4967343"/>
            <a:ext cx="636412" cy="620419"/>
          </a:xfrm>
          <a:prstGeom prst="rect">
            <a:avLst/>
          </a:prstGeom>
        </p:spPr>
      </p:pic>
      <p:pic>
        <p:nvPicPr>
          <p:cNvPr id="1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BE45BD0-67BF-49B2-9160-774F45A29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609" y="5668199"/>
            <a:ext cx="636412" cy="620419"/>
          </a:xfrm>
          <a:prstGeom prst="rect">
            <a:avLst/>
          </a:prstGeom>
        </p:spPr>
      </p:pic>
      <p:pic>
        <p:nvPicPr>
          <p:cNvPr id="1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24C50BE6-5A08-4920-9AE2-8472CC5D1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0459" y="5668196"/>
            <a:ext cx="636412" cy="620419"/>
          </a:xfrm>
          <a:prstGeom prst="rect">
            <a:avLst/>
          </a:prstGeom>
        </p:spPr>
      </p:pic>
      <p:pic>
        <p:nvPicPr>
          <p:cNvPr id="17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AF46F7B2-19CE-4A1F-87F7-7A47E7175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349036"/>
            <a:ext cx="2577629" cy="3537184"/>
          </a:xfrm>
          <a:prstGeom prst="rect">
            <a:avLst/>
          </a:prstGeom>
        </p:spPr>
      </p:pic>
      <p:pic>
        <p:nvPicPr>
          <p:cNvPr id="1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45DE301D-531A-4990-8F6F-267089F45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833" y="4990863"/>
            <a:ext cx="636412" cy="620419"/>
          </a:xfrm>
          <a:prstGeom prst="rect">
            <a:avLst/>
          </a:prstGeom>
        </p:spPr>
      </p:pic>
      <p:pic>
        <p:nvPicPr>
          <p:cNvPr id="1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D00E5831-57AD-42BC-92A8-45109FA58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681" y="4990860"/>
            <a:ext cx="636412" cy="620419"/>
          </a:xfrm>
          <a:prstGeom prst="rect">
            <a:avLst/>
          </a:prstGeom>
        </p:spPr>
      </p:pic>
      <p:pic>
        <p:nvPicPr>
          <p:cNvPr id="2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CB041891-81C5-44E3-B2CF-551C7EB44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830" y="5691716"/>
            <a:ext cx="636412" cy="620419"/>
          </a:xfrm>
          <a:prstGeom prst="rect">
            <a:avLst/>
          </a:prstGeom>
        </p:spPr>
      </p:pic>
      <p:pic>
        <p:nvPicPr>
          <p:cNvPr id="2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B5D13A05-B038-4083-AFD6-784C853FC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681" y="5691715"/>
            <a:ext cx="636412" cy="620419"/>
          </a:xfrm>
          <a:prstGeom prst="rect">
            <a:avLst/>
          </a:prstGeom>
        </p:spPr>
      </p:pic>
      <p:pic>
        <p:nvPicPr>
          <p:cNvPr id="22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824C4D07-4E36-4BDA-9D70-B71FB4714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962" y="3320815"/>
            <a:ext cx="2577629" cy="3537184"/>
          </a:xfrm>
          <a:prstGeom prst="rect">
            <a:avLst/>
          </a:prstGeom>
        </p:spPr>
      </p:pic>
      <p:pic>
        <p:nvPicPr>
          <p:cNvPr id="2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15473FA-0670-4FE4-931B-47DDE0018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793" y="4962641"/>
            <a:ext cx="636412" cy="620419"/>
          </a:xfrm>
          <a:prstGeom prst="rect">
            <a:avLst/>
          </a:prstGeom>
        </p:spPr>
      </p:pic>
      <p:pic>
        <p:nvPicPr>
          <p:cNvPr id="2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C37497D-B3DA-49C2-8D8D-491CC1900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638" y="4962637"/>
            <a:ext cx="636412" cy="620419"/>
          </a:xfrm>
          <a:prstGeom prst="rect">
            <a:avLst/>
          </a:prstGeom>
        </p:spPr>
      </p:pic>
      <p:pic>
        <p:nvPicPr>
          <p:cNvPr id="2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E2E54A0-42C5-46FF-A32D-412249E0C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793" y="5663495"/>
            <a:ext cx="636412" cy="620419"/>
          </a:xfrm>
          <a:prstGeom prst="rect">
            <a:avLst/>
          </a:prstGeom>
        </p:spPr>
      </p:pic>
      <p:pic>
        <p:nvPicPr>
          <p:cNvPr id="2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BB375BE-9D9A-4A3B-B67B-2D3826709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638" y="5663493"/>
            <a:ext cx="636412" cy="62041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D59C440-B33B-4D55-BFDD-B03CE2AA73C1}"/>
              </a:ext>
            </a:extLst>
          </p:cNvPr>
          <p:cNvCxnSpPr/>
          <p:nvPr/>
        </p:nvCxnSpPr>
        <p:spPr>
          <a:xfrm>
            <a:off x="2250254" y="1845732"/>
            <a:ext cx="3429937" cy="15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EEB9610-A094-4CE7-A69F-10A69B31B964}"/>
              </a:ext>
            </a:extLst>
          </p:cNvPr>
          <p:cNvCxnSpPr>
            <a:cxnSpLocks/>
          </p:cNvCxnSpPr>
          <p:nvPr/>
        </p:nvCxnSpPr>
        <p:spPr>
          <a:xfrm flipH="1">
            <a:off x="4358451" y="2142068"/>
            <a:ext cx="3625612" cy="2893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EED93E-949D-4B8C-9AB3-87DB98BEAEFE}"/>
              </a:ext>
            </a:extLst>
          </p:cNvPr>
          <p:cNvCxnSpPr/>
          <p:nvPr/>
        </p:nvCxnSpPr>
        <p:spPr>
          <a:xfrm flipH="1">
            <a:off x="8159044" y="2598325"/>
            <a:ext cx="412984" cy="2348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C8BAFBF-46D1-4A7B-B169-71E52035A70A}"/>
              </a:ext>
            </a:extLst>
          </p:cNvPr>
          <p:cNvCxnSpPr>
            <a:cxnSpLocks/>
          </p:cNvCxnSpPr>
          <p:nvPr/>
        </p:nvCxnSpPr>
        <p:spPr>
          <a:xfrm flipH="1">
            <a:off x="5938896" y="2367845"/>
            <a:ext cx="2209797" cy="2555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E7CB342-4429-49D1-B33C-A9655DDC6893}"/>
              </a:ext>
            </a:extLst>
          </p:cNvPr>
          <p:cNvCxnSpPr>
            <a:cxnSpLocks/>
          </p:cNvCxnSpPr>
          <p:nvPr/>
        </p:nvCxnSpPr>
        <p:spPr>
          <a:xfrm>
            <a:off x="7189139" y="1878661"/>
            <a:ext cx="753531" cy="15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431808-27F1-41D7-80C4-4A4016711FF9}"/>
              </a:ext>
            </a:extLst>
          </p:cNvPr>
          <p:cNvSpPr txBox="1"/>
          <p:nvPr/>
        </p:nvSpPr>
        <p:spPr>
          <a:xfrm>
            <a:off x="4591756" y="520507"/>
            <a:ext cx="3657600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Ingress Controller</a:t>
            </a:r>
          </a:p>
        </p:txBody>
      </p:sp>
      <p:pic>
        <p:nvPicPr>
          <p:cNvPr id="7" name="Picture 7" descr="A picture containing object, first-aid kit&#10;&#10;Description generated with very high confidence">
            <a:extLst>
              <a:ext uri="{FF2B5EF4-FFF2-40B4-BE49-F238E27FC236}">
                <a16:creationId xmlns:a16="http://schemas.microsoft.com/office/drawing/2014/main" id="{71F14755-50A0-43CA-ACC4-3520E1A205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359" y="1326147"/>
            <a:ext cx="1064125" cy="1064125"/>
          </a:xfrm>
          <a:prstGeom prst="rect">
            <a:avLst/>
          </a:prstGeom>
        </p:spPr>
      </p:pic>
      <p:pic>
        <p:nvPicPr>
          <p:cNvPr id="13" name="Picture 28" descr="A picture containing outdoor, clipart&#10;&#10;Description generated with very high confidence">
            <a:extLst>
              <a:ext uri="{FF2B5EF4-FFF2-40B4-BE49-F238E27FC236}">
                <a16:creationId xmlns:a16="http://schemas.microsoft.com/office/drawing/2014/main" id="{0229B1DB-7D7E-4763-A9CB-1ED9362DF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4411" y="1078832"/>
            <a:ext cx="1625600" cy="16256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92F2EFD-5907-4B20-8630-92E4510E03EC}"/>
              </a:ext>
            </a:extLst>
          </p:cNvPr>
          <p:cNvSpPr txBox="1"/>
          <p:nvPr/>
        </p:nvSpPr>
        <p:spPr>
          <a:xfrm>
            <a:off x="1837843" y="1871947"/>
            <a:ext cx="4827878" cy="861774"/>
          </a:xfrm>
          <a:prstGeom prst="rect">
            <a:avLst/>
          </a:prstGeom>
          <a:solidFill>
            <a:schemeClr val="lt2">
              <a:alpha val="40000"/>
            </a:schemeClr>
          </a:solidFill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https://my-nginx-app.cluster.com</a:t>
            </a:r>
            <a:br>
              <a:rPr lang="en-US" sz="2400" dirty="0"/>
            </a:br>
            <a:r>
              <a:rPr lang="en-US" sz="2400" dirty="0"/>
              <a:t>https://cluster.com/my-nginx-app</a:t>
            </a:r>
          </a:p>
        </p:txBody>
      </p:sp>
    </p:spTree>
    <p:extLst>
      <p:ext uri="{BB962C8B-B14F-4D97-AF65-F5344CB8AC3E}">
        <p14:creationId xmlns:p14="http://schemas.microsoft.com/office/powerpoint/2010/main" val="1277821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7"/>
          <p:cNvSpPr txBox="1">
            <a:spLocks noGrp="1"/>
          </p:cNvSpPr>
          <p:nvPr>
            <p:ph type="title"/>
          </p:nvPr>
        </p:nvSpPr>
        <p:spPr>
          <a:xfrm>
            <a:off x="288324" y="173595"/>
            <a:ext cx="11615400" cy="902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Agenda</a:t>
            </a:r>
            <a:endParaRPr dirty="0"/>
          </a:p>
        </p:txBody>
      </p:sp>
      <p:sp>
        <p:nvSpPr>
          <p:cNvPr id="418" name="Google Shape;418;p47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419" name="Google Shape;419;p47"/>
          <p:cNvSpPr/>
          <p:nvPr/>
        </p:nvSpPr>
        <p:spPr>
          <a:xfrm>
            <a:off x="1043287" y="1462421"/>
            <a:ext cx="2118600" cy="90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Teko"/>
                <a:ea typeface="Teko"/>
                <a:cs typeface="Teko"/>
                <a:sym typeface="Teko"/>
              </a:rPr>
              <a:t>Kubernetes</a:t>
            </a:r>
            <a:endParaRPr dirty="0"/>
          </a:p>
        </p:txBody>
      </p:sp>
      <p:sp>
        <p:nvSpPr>
          <p:cNvPr id="420" name="Google Shape;420;p47"/>
          <p:cNvSpPr/>
          <p:nvPr/>
        </p:nvSpPr>
        <p:spPr>
          <a:xfrm>
            <a:off x="1043287" y="2527663"/>
            <a:ext cx="2118600" cy="90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eko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Teko"/>
                <a:ea typeface="Teko"/>
                <a:cs typeface="Teko"/>
                <a:sym typeface="Teko"/>
              </a:rPr>
              <a:t>Tools</a:t>
            </a:r>
            <a:endParaRPr dirty="0"/>
          </a:p>
        </p:txBody>
      </p:sp>
      <p:sp>
        <p:nvSpPr>
          <p:cNvPr id="421" name="Google Shape;421;p47"/>
          <p:cNvSpPr/>
          <p:nvPr/>
        </p:nvSpPr>
        <p:spPr>
          <a:xfrm>
            <a:off x="1043287" y="3592905"/>
            <a:ext cx="2118600" cy="901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eko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Teko"/>
                <a:ea typeface="Teko"/>
                <a:cs typeface="Teko"/>
                <a:sym typeface="Teko"/>
              </a:rPr>
              <a:t>Kitchen Sink</a:t>
            </a:r>
            <a:endParaRPr dirty="0"/>
          </a:p>
        </p:txBody>
      </p:sp>
      <p:sp>
        <p:nvSpPr>
          <p:cNvPr id="422" name="Google Shape;422;p47"/>
          <p:cNvSpPr/>
          <p:nvPr/>
        </p:nvSpPr>
        <p:spPr>
          <a:xfrm>
            <a:off x="1043287" y="4658147"/>
            <a:ext cx="2118600" cy="901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eko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Teko"/>
                <a:ea typeface="Teko"/>
                <a:cs typeface="Teko"/>
                <a:sym typeface="Teko"/>
              </a:rPr>
              <a:t>Q&amp;A</a:t>
            </a:r>
            <a:endParaRPr dirty="0"/>
          </a:p>
        </p:txBody>
      </p:sp>
      <p:sp>
        <p:nvSpPr>
          <p:cNvPr id="423" name="Google Shape;423;p47"/>
          <p:cNvSpPr/>
          <p:nvPr/>
        </p:nvSpPr>
        <p:spPr>
          <a:xfrm>
            <a:off x="3161824" y="1462421"/>
            <a:ext cx="7835400" cy="901200"/>
          </a:xfrm>
          <a:prstGeom prst="rect">
            <a:avLst/>
          </a:prstGeom>
          <a:solidFill>
            <a:srgbClr val="1A6E9C"/>
          </a:solidFill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Concepts</a:t>
            </a:r>
            <a:endParaRPr dirty="0"/>
          </a:p>
        </p:txBody>
      </p:sp>
      <p:sp>
        <p:nvSpPr>
          <p:cNvPr id="424" name="Google Shape;424;p47"/>
          <p:cNvSpPr/>
          <p:nvPr/>
        </p:nvSpPr>
        <p:spPr>
          <a:xfrm>
            <a:off x="3161824" y="2527662"/>
            <a:ext cx="7835400" cy="901200"/>
          </a:xfrm>
          <a:prstGeom prst="rect">
            <a:avLst/>
          </a:prstGeom>
          <a:solidFill>
            <a:srgbClr val="B71016"/>
          </a:solidFill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</a:pPr>
            <a:r>
              <a:rPr lang="en-US" sz="1400" b="0" i="0" u="none" strike="noStrike" cap="none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Where can I get Started?</a:t>
            </a:r>
            <a:endParaRPr dirty="0"/>
          </a:p>
        </p:txBody>
      </p:sp>
      <p:sp>
        <p:nvSpPr>
          <p:cNvPr id="425" name="Google Shape;425;p47"/>
          <p:cNvSpPr/>
          <p:nvPr/>
        </p:nvSpPr>
        <p:spPr>
          <a:xfrm>
            <a:off x="3161824" y="3592903"/>
            <a:ext cx="7835400" cy="901200"/>
          </a:xfrm>
          <a:prstGeom prst="rect">
            <a:avLst/>
          </a:prstGeom>
          <a:solidFill>
            <a:srgbClr val="252628"/>
          </a:solidFill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</a:pPr>
            <a:r>
              <a:rPr lang="en-US" sz="1400" b="0" i="0" u="none" strike="noStrike" cap="none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What Else?</a:t>
            </a:r>
            <a:endParaRPr dirty="0"/>
          </a:p>
        </p:txBody>
      </p:sp>
      <p:sp>
        <p:nvSpPr>
          <p:cNvPr id="426" name="Google Shape;426;p47"/>
          <p:cNvSpPr/>
          <p:nvPr/>
        </p:nvSpPr>
        <p:spPr>
          <a:xfrm>
            <a:off x="3161824" y="4658143"/>
            <a:ext cx="7835400" cy="901200"/>
          </a:xfrm>
          <a:prstGeom prst="rect">
            <a:avLst/>
          </a:prstGeom>
          <a:solidFill>
            <a:srgbClr val="484848"/>
          </a:solidFill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</a:pPr>
            <a:r>
              <a:rPr lang="en-US" sz="1400" b="0" i="0" u="none" strike="noStrike" cap="none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Your Turn!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4298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BD71F23-E317-4ADB-B3E9-73F4BF6D0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7F5188-5B14-40E9-AE4E-870F4652B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04A926-29EA-4A3D-8E40-093135F18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30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37A77C1-373A-4BE2-A980-A60DCBB6B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466" y="142727"/>
            <a:ext cx="10542335" cy="643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18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45E37-FC26-7891-9448-B3D5AD0D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– A Prescriptive Guide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DD7CE-CD89-7308-7C89-B59DF7831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Running Kubernetes Locally</a:t>
            </a:r>
          </a:p>
          <a:p>
            <a:r>
              <a:rPr lang="en-US" dirty="0"/>
              <a:t>Running Kubernetes In The Cloud</a:t>
            </a:r>
          </a:p>
          <a:p>
            <a:r>
              <a:rPr lang="en-US" dirty="0"/>
              <a:t>Dealing with Scale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CA884-06CE-CCD3-B9AB-81E3CBB7E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6997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45E37-FC26-7891-9448-B3D5AD0D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Kubernetes Locally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DD7CE-CD89-7308-7C89-B59DF7831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Start With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K3s</a:t>
            </a:r>
            <a:r>
              <a:rPr lang="en-US" dirty="0"/>
              <a:t> or </a:t>
            </a:r>
            <a:r>
              <a:rPr lang="en-US" dirty="0">
                <a:hlinkClick r:id="rId3"/>
              </a:rPr>
              <a:t>K3d</a:t>
            </a:r>
            <a:endParaRPr lang="en-US" dirty="0"/>
          </a:p>
          <a:p>
            <a:pPr marL="50800" indent="0">
              <a:buNone/>
            </a:pPr>
            <a:br>
              <a:rPr lang="en-US" dirty="0"/>
            </a:br>
            <a:r>
              <a:rPr lang="en-US" dirty="0"/>
              <a:t>Consider Later</a:t>
            </a:r>
          </a:p>
          <a:p>
            <a:r>
              <a:rPr lang="en-US" dirty="0">
                <a:hlinkClick r:id="rId4"/>
              </a:rPr>
              <a:t>Rancher</a:t>
            </a:r>
            <a:endParaRPr lang="en-US" dirty="0"/>
          </a:p>
          <a:p>
            <a:r>
              <a:rPr lang="en-US" dirty="0">
                <a:hlinkClick r:id="rId5"/>
              </a:rPr>
              <a:t>Docker</a:t>
            </a:r>
            <a:endParaRPr lang="en-US" dirty="0"/>
          </a:p>
          <a:p>
            <a:r>
              <a:rPr lang="en-US" dirty="0">
                <a:hlinkClick r:id="rId6"/>
              </a:rPr>
              <a:t>Kind</a:t>
            </a:r>
            <a:endParaRPr lang="en-US" dirty="0"/>
          </a:p>
          <a:p>
            <a:r>
              <a:rPr lang="en-US" dirty="0">
                <a:hlinkClick r:id="rId7"/>
              </a:rPr>
              <a:t>KWOK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CA884-06CE-CCD3-B9AB-81E3CBB7E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0148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45E37-FC26-7891-9448-B3D5AD0D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Kubernetes In the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DD7CE-CD89-7308-7C89-B59DF7831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Start With*</a:t>
            </a:r>
          </a:p>
          <a:p>
            <a:r>
              <a:rPr lang="en-US" dirty="0"/>
              <a:t>AKS</a:t>
            </a:r>
          </a:p>
          <a:p>
            <a:r>
              <a:rPr lang="en-US" dirty="0"/>
              <a:t>EKS</a:t>
            </a:r>
          </a:p>
          <a:p>
            <a:r>
              <a:rPr lang="en-US" dirty="0"/>
              <a:t>GKE</a:t>
            </a:r>
          </a:p>
          <a:p>
            <a:pPr marL="50800" indent="0">
              <a:buNone/>
            </a:pPr>
            <a:br>
              <a:rPr lang="en-US" dirty="0"/>
            </a:br>
            <a:r>
              <a:rPr lang="en-US" dirty="0"/>
              <a:t>Consider </a:t>
            </a:r>
          </a:p>
          <a:p>
            <a:r>
              <a:rPr lang="en-US" dirty="0">
                <a:hlinkClick r:id="rId2"/>
              </a:rPr>
              <a:t>Digital Ocean</a:t>
            </a:r>
            <a:endParaRPr lang="en-US" dirty="0"/>
          </a:p>
          <a:p>
            <a:r>
              <a:rPr lang="en-US" dirty="0" err="1">
                <a:hlinkClick r:id="rId3"/>
              </a:rPr>
              <a:t>Linode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CA884-06CE-CCD3-B9AB-81E3CBB7E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197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852A2-2052-97B9-9486-373E6AB58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C147E-300E-BF66-732E-6C7AE57D1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 framework you like</a:t>
            </a:r>
          </a:p>
          <a:p>
            <a:r>
              <a:rPr lang="en-US" dirty="0">
                <a:hlinkClick r:id="rId2"/>
              </a:rPr>
              <a:t>ELK</a:t>
            </a:r>
            <a:endParaRPr lang="en-US" dirty="0"/>
          </a:p>
          <a:p>
            <a:r>
              <a:rPr lang="en-US" dirty="0">
                <a:hlinkClick r:id="rId3"/>
              </a:rPr>
              <a:t>PLG</a:t>
            </a:r>
            <a:endParaRPr lang="en-US" dirty="0"/>
          </a:p>
          <a:p>
            <a:r>
              <a:rPr lang="en-US" dirty="0"/>
              <a:t>Don’t Over Alert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BDFFD-D436-29F5-6D23-B6B40A779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264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895D6-7C3B-4863-BAAC-4932F7B9E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Packaging and Supply Chain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9E42D-755D-43DC-7401-37DE151BD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Chainguard</a:t>
            </a:r>
            <a:endParaRPr lang="en-US" dirty="0"/>
          </a:p>
          <a:p>
            <a:r>
              <a:rPr lang="en-US" dirty="0">
                <a:hlinkClick r:id="rId3"/>
              </a:rPr>
              <a:t>Zarf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B9F3D-E131-94F6-9878-5C3F49DB4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5807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63485-05F9-92AF-E050-7F016B360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Kitchen Sink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C6C5C-5244-9AB4-564F-DF0102638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https://landscape.cncf.io/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027CBD-2EED-7DE7-BBB4-4A686641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36</a:t>
            </a:fld>
            <a:endParaRPr lang="en-US"/>
          </a:p>
        </p:txBody>
      </p:sp>
      <p:pic>
        <p:nvPicPr>
          <p:cNvPr id="5" name="Homer Video.mp4">
            <a:hlinkClick r:id="" action="ppaction://media"/>
            <a:extLst>
              <a:ext uri="{FF2B5EF4-FFF2-40B4-BE49-F238E27FC236}">
                <a16:creationId xmlns:a16="http://schemas.microsoft.com/office/drawing/2014/main" id="{FD450F55-E7AD-37B1-5CB0-3EFAE36D0D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2232351"/>
            <a:ext cx="5051048" cy="28063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098B20-ADC7-FE14-2198-3AC7851B397A}"/>
              </a:ext>
            </a:extLst>
          </p:cNvPr>
          <p:cNvSpPr txBox="1"/>
          <p:nvPr/>
        </p:nvSpPr>
        <p:spPr>
          <a:xfrm>
            <a:off x="810491" y="5162817"/>
            <a:ext cx="60970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</a:t>
            </a:r>
            <a:r>
              <a:rPr lang="en-US" dirty="0" err="1">
                <a:hlinkClick r:id="rId6"/>
              </a:rPr>
              <a:t>twitter.com</a:t>
            </a:r>
            <a:r>
              <a:rPr lang="en-US" dirty="0">
                <a:hlinkClick r:id="rId6"/>
              </a:rPr>
              <a:t>/</a:t>
            </a:r>
            <a:r>
              <a:rPr lang="en-US" dirty="0" err="1">
                <a:hlinkClick r:id="rId6"/>
              </a:rPr>
              <a:t>memenetes</a:t>
            </a:r>
            <a:r>
              <a:rPr lang="en-US" dirty="0">
                <a:hlinkClick r:id="rId6"/>
              </a:rPr>
              <a:t>/status/1637861860039876624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1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7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6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578" name="Google Shape;578;p56"/>
          <p:cNvSpPr txBox="1">
            <a:spLocks noGrp="1"/>
          </p:cNvSpPr>
          <p:nvPr>
            <p:ph type="ctrTitle"/>
          </p:nvPr>
        </p:nvSpPr>
        <p:spPr>
          <a:xfrm>
            <a:off x="1979112" y="1721740"/>
            <a:ext cx="4559400" cy="829200"/>
          </a:xfrm>
          <a:prstGeom prst="rect">
            <a:avLst/>
          </a:prstGeom>
        </p:spPr>
        <p:txBody>
          <a:bodyPr spcFirstLastPara="1" wrap="square" lIns="91425" tIns="0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ANY QUESTIONS?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195287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0"/>
          <p:cNvSpPr txBox="1">
            <a:spLocks noGrp="1"/>
          </p:cNvSpPr>
          <p:nvPr>
            <p:ph type="title"/>
          </p:nvPr>
        </p:nvSpPr>
        <p:spPr>
          <a:xfrm>
            <a:off x="288324" y="173595"/>
            <a:ext cx="11615351" cy="902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</a:pPr>
            <a:r>
              <a:rPr lang="en-US" dirty="0"/>
              <a:t>Get In Touch</a:t>
            </a:r>
            <a:endParaRPr dirty="0"/>
          </a:p>
        </p:txBody>
      </p:sp>
      <p:sp>
        <p:nvSpPr>
          <p:cNvPr id="343" name="Google Shape;343;p40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sp>
        <p:nvSpPr>
          <p:cNvPr id="2" name="Google Shape;570;p55">
            <a:extLst>
              <a:ext uri="{FF2B5EF4-FFF2-40B4-BE49-F238E27FC236}">
                <a16:creationId xmlns:a16="http://schemas.microsoft.com/office/drawing/2014/main" id="{10055225-D7AC-9A4A-2B4B-82B704FB9212}"/>
              </a:ext>
            </a:extLst>
          </p:cNvPr>
          <p:cNvSpPr txBox="1">
            <a:spLocks/>
          </p:cNvSpPr>
          <p:nvPr/>
        </p:nvSpPr>
        <p:spPr>
          <a:xfrm>
            <a:off x="715590" y="3332152"/>
            <a:ext cx="58821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  <a:latin typeface="Poppins"/>
                <a:ea typeface="Poppins"/>
                <a:cs typeface="Poppins"/>
              </a:defRPr>
            </a:lvl1pPr>
            <a:lvl2pPr marL="914400" indent="-22860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</a:defRPr>
            </a:lvl2pPr>
            <a:lvl3pPr marL="1371600" indent="-22860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  <a:latin typeface="Poppins"/>
                <a:ea typeface="Poppins"/>
                <a:cs typeface="Poppins"/>
              </a:defRPr>
            </a:lvl3pPr>
            <a:lvl4pPr marL="1828800" indent="-228600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  <a:latin typeface="Poppins"/>
                <a:ea typeface="Poppins"/>
                <a:cs typeface="Poppins"/>
              </a:defRPr>
            </a:lvl4pPr>
            <a:lvl5pPr marL="22860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5pPr>
            <a:lvl6pPr marL="27432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r>
              <a:rPr lang="en-US"/>
              <a:t>@JvB</a:t>
            </a:r>
            <a:endParaRPr lang="en-US" dirty="0"/>
          </a:p>
        </p:txBody>
      </p:sp>
      <p:sp>
        <p:nvSpPr>
          <p:cNvPr id="3" name="Google Shape;570;p55">
            <a:extLst>
              <a:ext uri="{FF2B5EF4-FFF2-40B4-BE49-F238E27FC236}">
                <a16:creationId xmlns:a16="http://schemas.microsoft.com/office/drawing/2014/main" id="{7194264E-759D-BDCE-CF8C-46EE821A9178}"/>
              </a:ext>
            </a:extLst>
          </p:cNvPr>
          <p:cNvSpPr txBox="1">
            <a:spLocks/>
          </p:cNvSpPr>
          <p:nvPr/>
        </p:nvSpPr>
        <p:spPr>
          <a:xfrm>
            <a:off x="715590" y="3625562"/>
            <a:ext cx="58821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/>
              <a:t>@</a:t>
            </a:r>
            <a:r>
              <a:rPr lang="en-US" dirty="0" err="1">
                <a:sym typeface="Arial"/>
              </a:rPr>
              <a:t>jasonvanbrackel</a:t>
            </a:r>
            <a:endParaRPr lang="en-US" dirty="0">
              <a:sym typeface="Arial"/>
            </a:endParaRPr>
          </a:p>
        </p:txBody>
      </p:sp>
      <p:sp>
        <p:nvSpPr>
          <p:cNvPr id="4" name="Google Shape;570;p55">
            <a:extLst>
              <a:ext uri="{FF2B5EF4-FFF2-40B4-BE49-F238E27FC236}">
                <a16:creationId xmlns:a16="http://schemas.microsoft.com/office/drawing/2014/main" id="{75D769FC-FA90-CF3A-D281-2176DB2789E1}"/>
              </a:ext>
            </a:extLst>
          </p:cNvPr>
          <p:cNvSpPr txBox="1">
            <a:spLocks/>
          </p:cNvSpPr>
          <p:nvPr/>
        </p:nvSpPr>
        <p:spPr>
          <a:xfrm>
            <a:off x="715590" y="3918972"/>
            <a:ext cx="58821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 err="1"/>
              <a:t>jasonvanbrackel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A7FF43-3C18-C580-95BB-777EB3923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64" y="3715321"/>
            <a:ext cx="298866" cy="2459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C5E483-5FDB-55C7-6C8F-793E34EFF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764" y="3987074"/>
            <a:ext cx="298866" cy="3486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12DCB7-5346-45C2-5A2D-E4C5CB871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324" y="3230054"/>
            <a:ext cx="637746" cy="63774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70;p55">
            <a:extLst>
              <a:ext uri="{FF2B5EF4-FFF2-40B4-BE49-F238E27FC236}">
                <a16:creationId xmlns:a16="http://schemas.microsoft.com/office/drawing/2014/main" id="{7144E4DB-E8DC-1B27-E7AE-DA2A2B8EEA52}"/>
              </a:ext>
            </a:extLst>
          </p:cNvPr>
          <p:cNvSpPr txBox="1">
            <a:spLocks/>
          </p:cNvSpPr>
          <p:nvPr/>
        </p:nvSpPr>
        <p:spPr>
          <a:xfrm>
            <a:off x="756630" y="1694582"/>
            <a:ext cx="58821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  <a:latin typeface="Poppins"/>
                <a:ea typeface="Poppins"/>
                <a:cs typeface="Poppins"/>
              </a:defRPr>
            </a:lvl1pPr>
            <a:lvl2pPr marL="914400" indent="-22860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</a:defRPr>
            </a:lvl2pPr>
            <a:lvl3pPr marL="1371600" indent="-22860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  <a:latin typeface="Poppins"/>
                <a:ea typeface="Poppins"/>
                <a:cs typeface="Poppins"/>
              </a:defRPr>
            </a:lvl3pPr>
            <a:lvl4pPr marL="1828800" indent="-228600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  <a:latin typeface="Poppins"/>
                <a:ea typeface="Poppins"/>
                <a:cs typeface="Poppins"/>
              </a:defRPr>
            </a:lvl4pPr>
            <a:lvl5pPr marL="22860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5pPr>
            <a:lvl6pPr marL="27432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r>
              <a:rPr lang="en-US" dirty="0"/>
              <a:t>#Zarf at https://</a:t>
            </a:r>
            <a:r>
              <a:rPr lang="en-US" dirty="0" err="1"/>
              <a:t>slack.kubernetes.io</a:t>
            </a:r>
            <a:endParaRPr lang="en-US" dirty="0"/>
          </a:p>
        </p:txBody>
      </p:sp>
      <p:sp>
        <p:nvSpPr>
          <p:cNvPr id="9" name="Google Shape;570;p55">
            <a:extLst>
              <a:ext uri="{FF2B5EF4-FFF2-40B4-BE49-F238E27FC236}">
                <a16:creationId xmlns:a16="http://schemas.microsoft.com/office/drawing/2014/main" id="{AC8E2E6D-D912-A607-019B-FEDFF824FB6B}"/>
              </a:ext>
            </a:extLst>
          </p:cNvPr>
          <p:cNvSpPr txBox="1">
            <a:spLocks/>
          </p:cNvSpPr>
          <p:nvPr/>
        </p:nvSpPr>
        <p:spPr>
          <a:xfrm>
            <a:off x="756630" y="1987992"/>
            <a:ext cx="58821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/>
              <a:t>@</a:t>
            </a:r>
            <a:r>
              <a:rPr lang="en-US" dirty="0" err="1"/>
              <a:t>defenseunicorns</a:t>
            </a:r>
            <a:endParaRPr lang="en-US" dirty="0"/>
          </a:p>
        </p:txBody>
      </p:sp>
      <p:sp>
        <p:nvSpPr>
          <p:cNvPr id="10" name="Google Shape;570;p55">
            <a:extLst>
              <a:ext uri="{FF2B5EF4-FFF2-40B4-BE49-F238E27FC236}">
                <a16:creationId xmlns:a16="http://schemas.microsoft.com/office/drawing/2014/main" id="{75B11453-116C-27CA-DEAF-4B93581E9782}"/>
              </a:ext>
            </a:extLst>
          </p:cNvPr>
          <p:cNvSpPr txBox="1">
            <a:spLocks/>
          </p:cNvSpPr>
          <p:nvPr/>
        </p:nvSpPr>
        <p:spPr>
          <a:xfrm>
            <a:off x="756630" y="2306454"/>
            <a:ext cx="58821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/>
              <a:t>Defense Unicorns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4EC920-EE42-6156-FAD3-E7CA6B1D5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04" y="2077751"/>
            <a:ext cx="298866" cy="2459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8A0E6F-7D91-1CDF-DFC8-E0818521B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364" y="1592484"/>
            <a:ext cx="637746" cy="6377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C94B03-0065-2DA0-D6C4-5CDA0113DC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3135" r="15495"/>
          <a:stretch/>
        </p:blipFill>
        <p:spPr>
          <a:xfrm>
            <a:off x="458199" y="2375277"/>
            <a:ext cx="326945" cy="2847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C70305-B170-9248-8C8D-97078DAC70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5669" y="2447"/>
            <a:ext cx="5155832" cy="668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161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F9A4-E9E0-461A-B311-E30AB945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Kubernetes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013B2B-80E5-4EAF-9B67-3F5D57EB3A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Orchestrates Containers</a:t>
            </a:r>
          </a:p>
          <a:p>
            <a:r>
              <a:rPr lang="en-US" sz="2800" dirty="0"/>
              <a:t>That’s it?  That’s all it does!</a:t>
            </a:r>
          </a:p>
        </p:txBody>
      </p:sp>
      <p:pic>
        <p:nvPicPr>
          <p:cNvPr id="7" name="Shape 49">
            <a:extLst>
              <a:ext uri="{FF2B5EF4-FFF2-40B4-BE49-F238E27FC236}">
                <a16:creationId xmlns:a16="http://schemas.microsoft.com/office/drawing/2014/main" id="{BBED69C5-91FC-49EC-9359-91A071C094E9}"/>
              </a:ext>
            </a:extLst>
          </p:cNvPr>
          <p:cNvPicPr preferRelativeResize="0">
            <a:picLocks noGrp="1"/>
          </p:cNvPicPr>
          <p:nvPr>
            <p:ph sz="half"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1072896" y="1160653"/>
            <a:ext cx="4099623" cy="3978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2691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F9A4-E9E0-461A-B311-E30AB945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Is Complex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013B2B-80E5-4EAF-9B67-3F5D57EB3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5522976" cy="3977640"/>
          </a:xfrm>
        </p:spPr>
        <p:txBody>
          <a:bodyPr>
            <a:normAutofit/>
          </a:bodyPr>
          <a:lstStyle/>
          <a:p>
            <a:r>
              <a:rPr lang="en-US" sz="2800" dirty="0"/>
              <a:t>Scale</a:t>
            </a:r>
          </a:p>
          <a:p>
            <a:r>
              <a:rPr lang="en-US" sz="2800" dirty="0">
                <a:hlinkClick r:id="rId2"/>
              </a:rPr>
              <a:t>Kubernetes Reference API</a:t>
            </a:r>
            <a:endParaRPr lang="en-US" sz="2800" dirty="0"/>
          </a:p>
          <a:p>
            <a:r>
              <a:rPr lang="en-US" sz="2800" dirty="0">
                <a:hlinkClick r:id="rId3"/>
              </a:rPr>
              <a:t>What is Kubernetes Physically Speaking?</a:t>
            </a:r>
            <a:endParaRPr lang="en-US" sz="28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A8919FF-9E69-4025-81EA-63CC3BE127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704215" y="1373109"/>
            <a:ext cx="4754563" cy="366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66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F9A4-E9E0-461A-B311-E30AB945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Is Complex</a:t>
            </a: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D5B4F41C-5F5C-6B28-1C5B-2FCC93533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75" y="1075638"/>
            <a:ext cx="3851772" cy="397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37480F-23C1-4C83-B08C-B885FB4D3FC0}"/>
              </a:ext>
            </a:extLst>
          </p:cNvPr>
          <p:cNvSpPr txBox="1"/>
          <p:nvPr/>
        </p:nvSpPr>
        <p:spPr>
          <a:xfrm>
            <a:off x="412975" y="5143877"/>
            <a:ext cx="60970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twitter.com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memenetes</a:t>
            </a:r>
            <a:r>
              <a:rPr lang="en-US" dirty="0">
                <a:hlinkClick r:id="rId3"/>
              </a:rPr>
              <a:t>/status/1633876132855709697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939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F9A4-E9E0-461A-B311-E30AB945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Is Complex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37480F-23C1-4C83-B08C-B885FB4D3FC0}"/>
              </a:ext>
            </a:extLst>
          </p:cNvPr>
          <p:cNvSpPr txBox="1"/>
          <p:nvPr/>
        </p:nvSpPr>
        <p:spPr>
          <a:xfrm>
            <a:off x="412975" y="5143877"/>
            <a:ext cx="60970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https://twitter.com/memenetes/status/1631339227785969664</a:t>
            </a:r>
            <a:endParaRPr lang="en-US" dirty="0"/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8D3E20D1-87CE-DB48-91C5-AFC3B4A48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0100"/>
            <a:ext cx="7768292" cy="407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426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626DA-ABC8-42A9-BBBB-16C987493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Standup a Cluster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C24B7F9-5F56-3688-C767-C2F5E46EE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>
                <a:latin typeface="Lucida Console" panose="020B0609040504020204" pitchFamily="49" charset="0"/>
              </a:rPr>
              <a:t>k3d cluster create</a:t>
            </a:r>
          </a:p>
          <a:p>
            <a:pPr marL="50800" indent="0">
              <a:buNone/>
            </a:pPr>
            <a:r>
              <a:rPr lang="en-US" dirty="0">
                <a:latin typeface="Lucida Console" panose="020B0609040504020204" pitchFamily="49" charset="0"/>
              </a:rPr>
              <a:t>k3d cluster list</a:t>
            </a:r>
          </a:p>
          <a:p>
            <a:pPr marL="50800" indent="0">
              <a:buNone/>
            </a:pPr>
            <a:r>
              <a:rPr lang="en-US" dirty="0">
                <a:latin typeface="Lucida Console" panose="020B0609040504020204" pitchFamily="49" charset="0"/>
              </a:rPr>
              <a:t>k3d cluster delete</a:t>
            </a:r>
          </a:p>
          <a:p>
            <a:pPr marL="50800" indent="0">
              <a:buNone/>
            </a:pPr>
            <a:endParaRPr lang="en-US" dirty="0">
              <a:latin typeface="Lucida Console" panose="020B0609040504020204" pitchFamily="49" charset="0"/>
            </a:endParaRPr>
          </a:p>
          <a:p>
            <a:pPr marL="50800" indent="0">
              <a:buNone/>
            </a:pPr>
            <a:r>
              <a:rPr lang="en-US" dirty="0" err="1">
                <a:latin typeface="Lucida Console" panose="020B0609040504020204" pitchFamily="49" charset="0"/>
              </a:rPr>
              <a:t>kubectl</a:t>
            </a:r>
            <a:r>
              <a:rPr lang="en-US" dirty="0">
                <a:latin typeface="Lucida Console" panose="020B0609040504020204" pitchFamily="49" charset="0"/>
              </a:rPr>
              <a:t> cluster-info</a:t>
            </a:r>
          </a:p>
          <a:p>
            <a:pPr marL="50800" indent="0">
              <a:buNone/>
            </a:pPr>
            <a:r>
              <a:rPr lang="en-US" dirty="0" err="1">
                <a:latin typeface="Lucida Console" panose="020B0609040504020204" pitchFamily="49" charset="0"/>
              </a:rPr>
              <a:t>kubectl</a:t>
            </a:r>
            <a:r>
              <a:rPr lang="en-US" dirty="0">
                <a:latin typeface="Lucida Console" panose="020B0609040504020204" pitchFamily="49" charset="0"/>
              </a:rPr>
              <a:t> get nodes</a:t>
            </a:r>
          </a:p>
        </p:txBody>
      </p:sp>
    </p:spTree>
    <p:extLst>
      <p:ext uri="{BB962C8B-B14F-4D97-AF65-F5344CB8AC3E}">
        <p14:creationId xmlns:p14="http://schemas.microsoft.com/office/powerpoint/2010/main" val="3694228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626DA-ABC8-42A9-BBBB-16C987493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D3B650-70ED-49E9-A105-9F071B6E55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Co-scheduled</a:t>
            </a:r>
          </a:p>
          <a:p>
            <a:r>
              <a:rPr lang="en-US" dirty="0"/>
              <a:t>Shared Network Namespace</a:t>
            </a:r>
          </a:p>
          <a:p>
            <a:r>
              <a:rPr lang="en-US" dirty="0"/>
              <a:t>Shared Files System</a:t>
            </a:r>
          </a:p>
        </p:txBody>
      </p:sp>
      <p:pic>
        <p:nvPicPr>
          <p:cNvPr id="5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C47985C4-6F8B-42BE-BA00-ACF4F8C74F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72896" y="1439862"/>
            <a:ext cx="4073353" cy="397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289805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">
  <a:themeElements>
    <a:clrScheme name="Custom 1">
      <a:dk1>
        <a:srgbClr val="102349"/>
      </a:dk1>
      <a:lt1>
        <a:srgbClr val="2493D0"/>
      </a:lt1>
      <a:dk2>
        <a:srgbClr val="323336"/>
      </a:dk2>
      <a:lt2>
        <a:srgbClr val="FFFFFF"/>
      </a:lt2>
      <a:accent1>
        <a:srgbClr val="EB2027"/>
      </a:accent1>
      <a:accent2>
        <a:srgbClr val="15498F"/>
      </a:accent2>
      <a:accent3>
        <a:srgbClr val="BEBEBE"/>
      </a:accent3>
      <a:accent4>
        <a:srgbClr val="8F2027"/>
      </a:accent4>
      <a:accent5>
        <a:srgbClr val="5B9BD5"/>
      </a:accent5>
      <a:accent6>
        <a:srgbClr val="606060"/>
      </a:accent6>
      <a:hlink>
        <a:srgbClr val="2493D0"/>
      </a:hlink>
      <a:folHlink>
        <a:srgbClr val="EEEEE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 and Transition Slides">
  <a:themeElements>
    <a:clrScheme name="DU Template">
      <a:dk1>
        <a:srgbClr val="102349"/>
      </a:dk1>
      <a:lt1>
        <a:srgbClr val="2493D0"/>
      </a:lt1>
      <a:dk2>
        <a:srgbClr val="303232"/>
      </a:dk2>
      <a:lt2>
        <a:srgbClr val="FFFFFF"/>
      </a:lt2>
      <a:accent1>
        <a:srgbClr val="EB2027"/>
      </a:accent1>
      <a:accent2>
        <a:srgbClr val="15498F"/>
      </a:accent2>
      <a:accent3>
        <a:srgbClr val="BEBEBE"/>
      </a:accent3>
      <a:accent4>
        <a:srgbClr val="8F2027"/>
      </a:accent4>
      <a:accent5>
        <a:srgbClr val="5B9BD5"/>
      </a:accent5>
      <a:accent6>
        <a:srgbClr val="606060"/>
      </a:accent6>
      <a:hlink>
        <a:srgbClr val="2493D0"/>
      </a:hlink>
      <a:folHlink>
        <a:srgbClr val="EEEEE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636</Words>
  <Application>Microsoft Macintosh PowerPoint</Application>
  <PresentationFormat>Widescreen</PresentationFormat>
  <Paragraphs>218</Paragraphs>
  <Slides>39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Teko</vt:lpstr>
      <vt:lpstr>Calibri</vt:lpstr>
      <vt:lpstr>Poppins</vt:lpstr>
      <vt:lpstr>Courier New</vt:lpstr>
      <vt:lpstr>Arial</vt:lpstr>
      <vt:lpstr>Lucida Console</vt:lpstr>
      <vt:lpstr>Slides</vt:lpstr>
      <vt:lpstr>Title and Transition Slides</vt:lpstr>
      <vt:lpstr>Introduction to AirGapped Kubernetes</vt:lpstr>
      <vt:lpstr>CONTACT ME</vt:lpstr>
      <vt:lpstr>Agenda</vt:lpstr>
      <vt:lpstr>What is Kubernetes</vt:lpstr>
      <vt:lpstr>It Is Complex</vt:lpstr>
      <vt:lpstr>It Is Complex</vt:lpstr>
      <vt:lpstr>It Is Complex</vt:lpstr>
      <vt:lpstr>Standup a Cluster</vt:lpstr>
      <vt:lpstr>Pod</vt:lpstr>
      <vt:lpstr>ReplicaSet</vt:lpstr>
      <vt:lpstr>ReplicaSet</vt:lpstr>
      <vt:lpstr>ReplicaSet</vt:lpstr>
      <vt:lpstr>Deployments</vt:lpstr>
      <vt:lpstr>Deployments</vt:lpstr>
      <vt:lpstr>Deployments</vt:lpstr>
      <vt:lpstr>Deployments</vt:lpstr>
      <vt:lpstr>Deployments</vt:lpstr>
      <vt:lpstr>How are these Connected?</vt:lpstr>
      <vt:lpstr>How are these Connected?</vt:lpstr>
      <vt:lpstr>How are these Connected?</vt:lpstr>
      <vt:lpstr>Let’s Take a look</vt:lpstr>
      <vt:lpstr>Services</vt:lpstr>
      <vt:lpstr>Services (Node Port)</vt:lpstr>
      <vt:lpstr>Services (Load Balancer)</vt:lpstr>
      <vt:lpstr>Services (Load Balancer)</vt:lpstr>
      <vt:lpstr>Config Maps &amp; Secrets</vt:lpstr>
      <vt:lpstr>Config Maps &amp; Secrets</vt:lpstr>
      <vt:lpstr>Ingresses</vt:lpstr>
      <vt:lpstr>Ingresses</vt:lpstr>
      <vt:lpstr>PowerPoint Presentation</vt:lpstr>
      <vt:lpstr>Tools – A Prescriptive Guide</vt:lpstr>
      <vt:lpstr>Running Kubernetes Locally</vt:lpstr>
      <vt:lpstr>Running Kubernetes In the Cloud</vt:lpstr>
      <vt:lpstr>Dealing with Scale</vt:lpstr>
      <vt:lpstr>Packaging and Supply Chain Security</vt:lpstr>
      <vt:lpstr>The Kitchen Sink</vt:lpstr>
      <vt:lpstr>ANY QUESTIONS?</vt:lpstr>
      <vt:lpstr>Get In Touch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Zarf Online Meetup</dc:title>
  <cp:lastModifiedBy>Jason van Brackel</cp:lastModifiedBy>
  <cp:revision>23</cp:revision>
  <dcterms:modified xsi:type="dcterms:W3CDTF">2023-04-20T23:48:24Z</dcterms:modified>
</cp:coreProperties>
</file>